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5"/>
  </p:notesMasterIdLst>
  <p:sldIdLst>
    <p:sldId id="256" r:id="rId2"/>
    <p:sldId id="257" r:id="rId3"/>
    <p:sldId id="258" r:id="rId4"/>
    <p:sldId id="260" r:id="rId5"/>
    <p:sldId id="261" r:id="rId6"/>
    <p:sldId id="374" r:id="rId7"/>
    <p:sldId id="262" r:id="rId8"/>
    <p:sldId id="265" r:id="rId9"/>
    <p:sldId id="267" r:id="rId10"/>
    <p:sldId id="268" r:id="rId11"/>
    <p:sldId id="269" r:id="rId12"/>
    <p:sldId id="271" r:id="rId13"/>
    <p:sldId id="272" r:id="rId14"/>
    <p:sldId id="273" r:id="rId15"/>
    <p:sldId id="274" r:id="rId16"/>
    <p:sldId id="275" r:id="rId17"/>
    <p:sldId id="276" r:id="rId18"/>
    <p:sldId id="278" r:id="rId19"/>
    <p:sldId id="279" r:id="rId20"/>
    <p:sldId id="375"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3" r:id="rId34"/>
    <p:sldId id="294" r:id="rId35"/>
    <p:sldId id="295" r:id="rId36"/>
    <p:sldId id="296" r:id="rId37"/>
    <p:sldId id="297" r:id="rId38"/>
    <p:sldId id="298" r:id="rId39"/>
    <p:sldId id="299" r:id="rId40"/>
    <p:sldId id="301" r:id="rId41"/>
    <p:sldId id="302" r:id="rId42"/>
    <p:sldId id="303" r:id="rId43"/>
    <p:sldId id="304" r:id="rId44"/>
    <p:sldId id="306" r:id="rId45"/>
    <p:sldId id="308" r:id="rId46"/>
    <p:sldId id="309" r:id="rId47"/>
    <p:sldId id="310" r:id="rId48"/>
    <p:sldId id="311" r:id="rId49"/>
    <p:sldId id="312" r:id="rId50"/>
    <p:sldId id="314" r:id="rId51"/>
    <p:sldId id="315" r:id="rId52"/>
    <p:sldId id="316" r:id="rId53"/>
    <p:sldId id="317" r:id="rId54"/>
    <p:sldId id="318" r:id="rId55"/>
    <p:sldId id="319" r:id="rId56"/>
    <p:sldId id="320" r:id="rId57"/>
    <p:sldId id="322" r:id="rId58"/>
    <p:sldId id="323" r:id="rId59"/>
    <p:sldId id="324" r:id="rId60"/>
    <p:sldId id="325" r:id="rId61"/>
    <p:sldId id="326" r:id="rId62"/>
    <p:sldId id="327" r:id="rId63"/>
    <p:sldId id="329" r:id="rId64"/>
    <p:sldId id="330" r:id="rId65"/>
    <p:sldId id="331" r:id="rId66"/>
    <p:sldId id="332" r:id="rId67"/>
    <p:sldId id="376" r:id="rId68"/>
    <p:sldId id="333" r:id="rId69"/>
    <p:sldId id="334" r:id="rId70"/>
    <p:sldId id="335" r:id="rId71"/>
    <p:sldId id="336" r:id="rId72"/>
    <p:sldId id="338" r:id="rId73"/>
    <p:sldId id="339" r:id="rId74"/>
    <p:sldId id="340" r:id="rId75"/>
    <p:sldId id="341" r:id="rId76"/>
    <p:sldId id="342" r:id="rId77"/>
    <p:sldId id="343" r:id="rId78"/>
    <p:sldId id="344" r:id="rId79"/>
    <p:sldId id="346" r:id="rId80"/>
    <p:sldId id="347" r:id="rId81"/>
    <p:sldId id="348" r:id="rId82"/>
    <p:sldId id="349" r:id="rId83"/>
    <p:sldId id="350" r:id="rId84"/>
    <p:sldId id="352" r:id="rId85"/>
    <p:sldId id="353" r:id="rId86"/>
    <p:sldId id="354" r:id="rId87"/>
    <p:sldId id="355" r:id="rId88"/>
    <p:sldId id="356" r:id="rId89"/>
    <p:sldId id="357" r:id="rId90"/>
    <p:sldId id="358" r:id="rId91"/>
    <p:sldId id="360" r:id="rId92"/>
    <p:sldId id="361" r:id="rId93"/>
    <p:sldId id="362" r:id="rId94"/>
    <p:sldId id="363" r:id="rId95"/>
    <p:sldId id="364" r:id="rId96"/>
    <p:sldId id="365" r:id="rId97"/>
    <p:sldId id="367" r:id="rId98"/>
    <p:sldId id="368" r:id="rId99"/>
    <p:sldId id="370" r:id="rId100"/>
    <p:sldId id="371" r:id="rId101"/>
    <p:sldId id="369" r:id="rId102"/>
    <p:sldId id="372" r:id="rId103"/>
    <p:sldId id="373" r:id="rId10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1" d="100"/>
          <a:sy n="111" d="100"/>
        </p:scale>
        <p:origin x="3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756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9c7139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fc8251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c21d20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9f75b7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5bbd49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902ffc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0719d4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7122fb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9ef72c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ab88c80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db44a8000985e034#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fdb347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983d19e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fffc585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e245faf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6a076e7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ca92e38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40d2801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9.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7_BD.75_1#2dc707526?vja=1&amp;pid=c0cbdb1e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76_1#2dc707526.blank?vja=1&amp;pid=c0cbdb1e8&amp;color=0,0,0&amp;vpa=46&amp;vtp=1"/>
          <p:cNvSpPr/>
          <p:nvPr/>
        </p:nvSpPr>
        <p:spPr>
          <a:xfrm>
            <a:off x="1062101" y="845313"/>
            <a:ext cx="930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dying</a:t>
            </a:r>
            <a:endParaRPr lang="en-US" altLang="zh-CN" sz="2000" dirty="0"/>
          </a:p>
        </p:txBody>
      </p:sp>
      <p:sp>
        <p:nvSpPr>
          <p:cNvPr id="4" name="QB_7_AS.77_1#2dc707526?vja=1&amp;pid=c0cbdb1e8&amp;color=0,0,0&amp;vtp=1"/>
          <p:cNvSpPr/>
          <p:nvPr/>
        </p:nvSpPr>
        <p:spPr>
          <a:xfrm>
            <a:off x="722376" y="1315847"/>
            <a:ext cx="10753344" cy="770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Tuesday可知，此处表示“即将死于一种严重的疾病”，应用现在进行时表示将来含义。</a:t>
            </a:r>
            <a:endParaRPr lang="en-US" altLang="zh-CN" sz="2200" dirty="0"/>
          </a:p>
        </p:txBody>
      </p:sp>
      <p:sp>
        <p:nvSpPr>
          <p:cNvPr id="5" name="QB_7_BD.78_1#1cbb71a12?vja=1&amp;pid=c0cbdb1e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79_1#1cbb71a12.blank?vja=1&amp;pid=c0cbdb1e8&amp;color=0,0,0&amp;vpa=47&amp;vtp=1"/>
          <p:cNvSpPr/>
          <p:nvPr/>
        </p:nvSpPr>
        <p:spPr>
          <a:xfrm>
            <a:off x="1062101" y="20849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80_1#1cbb71a12?vja=1&amp;pid=c0cbdb1e8&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此处泛指“一部奇妙的记录”，magical的发音以辅音音素开头，故填a。</a:t>
            </a:r>
            <a:endParaRPr lang="en-US" altLang="zh-CN" sz="2200" dirty="0"/>
          </a:p>
        </p:txBody>
      </p:sp>
      <p:sp>
        <p:nvSpPr>
          <p:cNvPr id="8" name="QB_7_BD.81_1#0ea45e98c?vja=1&amp;pid=c0cbdb1e8&amp;color=0,0,0&amp;vtp=1"/>
          <p:cNvSpPr/>
          <p:nvPr/>
        </p:nvSpPr>
        <p:spPr>
          <a:xfrm>
            <a:off x="722376" y="2895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82_1#0ea45e98c.blank?vja=1&amp;pid=c0cbdb1e8&amp;color=0,0,0&amp;vpa=48&amp;vtp=1"/>
          <p:cNvSpPr/>
          <p:nvPr/>
        </p:nvSpPr>
        <p:spPr>
          <a:xfrm>
            <a:off x="1049401" y="2844800"/>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pleasantly</a:t>
            </a:r>
            <a:endParaRPr lang="en-US" altLang="zh-CN" sz="2000" dirty="0"/>
          </a:p>
        </p:txBody>
      </p:sp>
      <p:sp>
        <p:nvSpPr>
          <p:cNvPr id="10" name="QB_7_AS.83_1#0ea45e98c?vja=1&amp;pid=c0cbdb1e8&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此处修饰形容词surprising，作状语，应填副词。</a:t>
            </a:r>
            <a:endParaRPr lang="en-US" altLang="zh-CN" sz="2200" dirty="0"/>
          </a:p>
        </p:txBody>
      </p:sp>
      <p:sp>
        <p:nvSpPr>
          <p:cNvPr id="11" name="QB_7_BD.84_1#065e047c7?vja=1&amp;pid=c0cbdb1e8&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2" name="QB_7_AN.85_1#065e047c7.blank?vja=1&amp;pid=c0cbdb1e8&amp;color=0,0,0&amp;vpa=49&amp;vtp=1"/>
          <p:cNvSpPr/>
          <p:nvPr/>
        </p:nvSpPr>
        <p:spPr>
          <a:xfrm>
            <a:off x="1011301" y="36322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3" name="QB_7_AS.86_1#065e047c7?vja=1&amp;pid=c0cbdb1e8&amp;color=0,0,0&amp;vtp=1"/>
          <p:cNvSpPr/>
          <p:nvPr/>
        </p:nvSpPr>
        <p:spPr>
          <a:xfrm>
            <a:off x="722376" y="4055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of为固定搭配，意为“代替；而不是”。</a:t>
            </a:r>
            <a:endParaRPr lang="en-US" altLang="zh-CN" sz="2200" dirty="0"/>
          </a:p>
        </p:txBody>
      </p:sp>
      <p:sp>
        <p:nvSpPr>
          <p:cNvPr id="14" name="QB_7_BD.87_1#8a50ef1d8?vja=1&amp;pid=c0cbdb1e8&amp;color=0,0,0&amp;vtp=1"/>
          <p:cNvSpPr/>
          <p:nvPr/>
        </p:nvSpPr>
        <p:spPr>
          <a:xfrm>
            <a:off x="722376" y="4445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15" name="QB_7_AN.88_1#8a50ef1d8.blank?vja=1&amp;pid=c0cbdb1e8&amp;color=0,0,0&amp;vpa=50&amp;vtp=1"/>
          <p:cNvSpPr/>
          <p:nvPr/>
        </p:nvSpPr>
        <p:spPr>
          <a:xfrm>
            <a:off x="1062101" y="4406900"/>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16" name="QB_7_AS.89_1#8a50ef1d8?vja=1&amp;pid=c0cbdb1e8&amp;color=0,0,0&amp;vtp=1"/>
          <p:cNvSpPr/>
          <p:nvPr/>
        </p:nvSpPr>
        <p:spPr>
          <a:xfrm>
            <a:off x="722376" y="4830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动词value后的宾语从句中缺少宾语，表示“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的东西”，故填what。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O_5_AS.523_3#68bc7f970?vja=1&amp;pid=6a076e754&amp;color=0,0,0&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17" name="QO_5_AS.523_4#68bc7f970?colgroup=10,29&amp;vja=1&amp;pid=6a076e754&amp;color=0,0,0&amp;vtp=1"/>
          <p:cNvGraphicFramePr>
            <a:graphicFrameLocks noGrp="1"/>
          </p:cNvGraphicFramePr>
          <p:nvPr>
            <p:extLst>
              <p:ext uri="{D42A27DB-BD31-4B8C-83A1-F6EECF244321}">
                <p14:modId xmlns:p14="http://schemas.microsoft.com/office/powerpoint/2010/main" val="1593560714"/>
              </p:ext>
            </p:extLst>
          </p:nvPr>
        </p:nvGraphicFramePr>
        <p:xfrm>
          <a:off x="722376" y="1384124"/>
          <a:ext cx="10725912" cy="4479036"/>
        </p:xfrm>
        <a:graphic>
          <a:graphicData uri="http://schemas.openxmlformats.org/drawingml/2006/table">
            <a:tbl>
              <a:tblPr/>
              <a:tblGrid>
                <a:gridCol w="2889504">
                  <a:extLst>
                    <a:ext uri="{9D8B030D-6E8A-4147-A177-3AD203B41FA5}">
                      <a16:colId xmlns:a16="http://schemas.microsoft.com/office/drawing/2014/main" val="20000"/>
                    </a:ext>
                  </a:extLst>
                </a:gridCol>
                <a:gridCol w="7836408">
                  <a:extLst>
                    <a:ext uri="{9D8B030D-6E8A-4147-A177-3AD203B41FA5}">
                      <a16:colId xmlns:a16="http://schemas.microsoft.com/office/drawing/2014/main" val="20001"/>
                    </a:ext>
                  </a:extLst>
                </a:gridCol>
              </a:tblGrid>
              <a:tr h="161505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续写第一段（提示句：演讲结束后，我去见了校长，向他解释了我的遭遇。）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材料最后提到作者意识到了自己最大的弱点就是公共演讲焦虑，结合该段首句内容和第二段首句，本段续写的内容应该是围绕校长对作者的鼓励展开，具体描述校长对作者讲了什么，以及听了校长的话后，作者决定克服自己的弱点，勤加练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续写第二段（提示句：大概一个月后，我再次受邀去作演讲。）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由第二段首句可知，第二段可围绕作者再次受邀去作演讲展开，可以描写作者如何准备演讲、这次演讲的精彩表现、大家对演讲的反响，以及作者的感想等。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校长鼓励——作者克服弱点——准备演讲——演讲结果——作者感想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演讲表现不佳，作者感到沮丧，害怕校长责怪——经过校长的鼓励，作者相信自己可以克服演讲焦虑——经过练习，演讲取得成功，作者更加自信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fade">
                                      <p:cBhvr>
                                        <p:cTn id="13"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O_5_AN.522_1#68bc7f970?vja=1&amp;pid=6a076e754&amp;color=0,0,0&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speech,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principal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explained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happened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me.Instead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blaming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warmly.He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happened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speakers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faced</a:t>
            </a:r>
            <a:endParaRPr lang="en-US" altLang="zh-CN" sz="2000" dirty="0"/>
          </a:p>
          <a:p>
            <a:pPr algn="just">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things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started.He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encouraged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suggested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next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encouragement,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problem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speech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anxiety.I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greatly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convinced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better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next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month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another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speech.After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month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feeling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comfortable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confident.It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speech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appreciated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principal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teachers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because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idea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across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recognised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efforts,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overjoyed.After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delivering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successfully,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confident.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grateful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opportunity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because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everything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possible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courage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first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step.</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pic>
        <p:nvPicPr>
          <p:cNvPr id="2" name="P_5_BD#209d6cff7?vja=1&amp;pid=6a076e754&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209d6cff7?vja=1&amp;pid=6a076e754&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209d6cff7?vja=1&amp;pid=6a076e754&amp;color=0,0,0&amp;vtp=1"/>
          <p:cNvSpPr/>
          <p:nvPr/>
        </p:nvSpPr>
        <p:spPr>
          <a:xfrm>
            <a:off x="722377" y="1737184"/>
            <a:ext cx="10749631" cy="3018155"/>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4&amp;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进阶词汇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1.virtually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.实际上；事实上；几乎；差不多</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2.cope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应对，处理</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&amp;5&amp;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1.register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.登记，注册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.注意到；记住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2.harbour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.港湾；港口</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.怀有（感情或想法）；包含；庇护</a:t>
            </a:r>
            <a:endParaRPr lang="en-US" altLang="zh-CN" sz="100" dirty="0"/>
          </a:p>
        </p:txBody>
      </p:sp>
      <p:pic>
        <p:nvPicPr>
          <p:cNvPr id="6" name="P_5_BD#209d6cff7?vja=1&amp;pid=6a076e754&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90_1#33c3118b9?vja=1&amp;pid=c0cbdb1e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__________________</a:t>
            </a:r>
            <a:endParaRPr lang="en-US" altLang="zh-CN" sz="2000" dirty="0"/>
          </a:p>
        </p:txBody>
      </p:sp>
      <p:sp>
        <p:nvSpPr>
          <p:cNvPr id="3" name="QB_7_AN.91_1#33c3118b9.blank?vja=1&amp;pid=c0cbdb1e8&amp;color=0,0,0&amp;vpa=51&amp;vtp=1"/>
          <p:cNvSpPr/>
          <p:nvPr/>
        </p:nvSpPr>
        <p:spPr>
          <a:xfrm>
            <a:off x="1011301" y="858013"/>
            <a:ext cx="21732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awakened</a:t>
            </a:r>
            <a:endParaRPr lang="en-US" altLang="zh-CN" sz="2000" dirty="0"/>
          </a:p>
        </p:txBody>
      </p:sp>
      <p:sp>
        <p:nvSpPr>
          <p:cNvPr id="4" name="QB_7_AS.92_1#33c3118b9?vja=1&amp;pid=c0cbdb1e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if引导表语从句，意为“好像”，根据语境可知，从句表示与过去事实相反,从句谓语应用“had+过去分词”的形式，且awaken与从句主语she之间是被动关系，应用被动语态。</a:t>
            </a:r>
            <a:endParaRPr lang="en-US" altLang="zh-CN" sz="2200" dirty="0"/>
          </a:p>
        </p:txBody>
      </p:sp>
      <p:sp>
        <p:nvSpPr>
          <p:cNvPr id="5" name="QB_7_BD.93_1#f9356abc7?vja=1&amp;pid=c0cbdb1e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94_1#f9356abc7.blank?vja=1&amp;pid=c0cbdb1e8&amp;color=0,0,0&amp;vpa=52&amp;vtp=1"/>
          <p:cNvSpPr/>
          <p:nvPr/>
        </p:nvSpPr>
        <p:spPr>
          <a:xfrm>
            <a:off x="1036701" y="2084959"/>
            <a:ext cx="989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However</a:t>
            </a:r>
            <a:endParaRPr lang="en-US" altLang="zh-CN" sz="2000" dirty="0"/>
          </a:p>
        </p:txBody>
      </p:sp>
      <p:sp>
        <p:nvSpPr>
          <p:cNvPr id="7" name="QB_7_AS.95_1#f9356abc7?vja=1&amp;pid=c0cbdb1e8&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设空处前后内容为转折关系，且与后面内容用逗号隔开，应用However。</a:t>
            </a:r>
            <a:endParaRPr lang="en-US" altLang="zh-CN" sz="2200" dirty="0"/>
          </a:p>
        </p:txBody>
      </p:sp>
      <p:sp>
        <p:nvSpPr>
          <p:cNvPr id="8" name="QB_7_BD.96_1#6e0213265?vja=1&amp;pid=c0cbdb1e8&amp;color=0,0,0&amp;vtp=1"/>
          <p:cNvSpPr/>
          <p:nvPr/>
        </p:nvSpPr>
        <p:spPr>
          <a:xfrm>
            <a:off x="722376" y="2895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97_1#6e0213265.blank?vja=1&amp;pid=c0cbdb1e8&amp;color=0,0,0&amp;vpa=53&amp;vtp=1"/>
          <p:cNvSpPr/>
          <p:nvPr/>
        </p:nvSpPr>
        <p:spPr>
          <a:xfrm>
            <a:off x="1036701" y="2857500"/>
            <a:ext cx="1239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consider</a:t>
            </a:r>
            <a:endParaRPr lang="en-US" altLang="zh-CN" sz="2000" dirty="0"/>
          </a:p>
        </p:txBody>
      </p:sp>
      <p:sp>
        <p:nvSpPr>
          <p:cNvPr id="10" name="QB_7_AS.98_1#6e0213265?vja=1&amp;pid=c0cbdb1e8&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意为“停下来去做某事”。</a:t>
            </a:r>
            <a:endParaRPr lang="en-US" altLang="zh-CN" sz="2200" dirty="0"/>
          </a:p>
        </p:txBody>
      </p:sp>
      <p:sp>
        <p:nvSpPr>
          <p:cNvPr id="11" name="QB_7_BD.99_1#6125ae9a4?vja=1&amp;pid=c0cbdb1e8&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100_1#6125ae9a4.blank?vja=1&amp;pid=c0cbdb1e8&amp;color=0,0,0&amp;vpa=54&amp;vtp=1"/>
          <p:cNvSpPr/>
          <p:nvPr/>
        </p:nvSpPr>
        <p:spPr>
          <a:xfrm>
            <a:off x="1036701" y="3632200"/>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touched</a:t>
            </a:r>
            <a:endParaRPr lang="en-US" altLang="zh-CN" sz="2000" dirty="0"/>
          </a:p>
        </p:txBody>
      </p:sp>
      <p:sp>
        <p:nvSpPr>
          <p:cNvPr id="13" name="QB_7_AS.101_1#6125ae9a4?vja=1&amp;pid=c0cbdb1e8&amp;color=0,0,0&amp;vtp=1"/>
          <p:cNvSpPr/>
          <p:nvPr/>
        </p:nvSpPr>
        <p:spPr>
          <a:xfrm>
            <a:off x="722376" y="4055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此处作表语，表示人的感情，意为“受感动的”，应用形容词touched。</a:t>
            </a:r>
            <a:endParaRPr lang="en-US" altLang="zh-CN" sz="2200" dirty="0"/>
          </a:p>
        </p:txBody>
      </p:sp>
      <p:sp>
        <p:nvSpPr>
          <p:cNvPr id="14" name="QB_7_BD.102_1#eceac600f?vja=1&amp;pid=c0cbdb1e8&amp;color=0,0,0&amp;vtp=1"/>
          <p:cNvSpPr/>
          <p:nvPr/>
        </p:nvSpPr>
        <p:spPr>
          <a:xfrm>
            <a:off x="722376" y="4445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5" name="QB_7_AN.103_1#eceac600f.blank?vja=1&amp;pid=c0cbdb1e8&amp;color=0,0,0&amp;vpa=55&amp;vtp=1"/>
          <p:cNvSpPr/>
          <p:nvPr/>
        </p:nvSpPr>
        <p:spPr>
          <a:xfrm>
            <a:off x="1163701" y="4394200"/>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Learning</a:t>
            </a:r>
            <a:endParaRPr lang="en-US" altLang="zh-CN" sz="2000" dirty="0"/>
          </a:p>
        </p:txBody>
      </p:sp>
      <p:sp>
        <p:nvSpPr>
          <p:cNvPr id="16" name="QB_7_AS.104_1#eceac600f?vja=1&amp;pid=c0cbdb1e8&amp;color=0,0,0&amp;vtp=1"/>
          <p:cNvSpPr/>
          <p:nvPr/>
        </p:nvSpPr>
        <p:spPr>
          <a:xfrm>
            <a:off x="722376" y="48718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分析句子结构可知，此处作状语，应用非谓语动词，learn和其逻辑主语she之间是主动关系，应用现在分词形式。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6_BD.105_1#06c91c18a?vja=0&amp;pid=cfc825155&amp;color=0,0,0&amp;vtp=1&amp;bt=1"/>
          <p:cNvSpPr/>
          <p:nvPr/>
        </p:nvSpPr>
        <p:spPr>
          <a:xfrm>
            <a:off x="722376" y="900000"/>
            <a:ext cx="10753344" cy="37719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[浙江金华十校2024高二期末]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24-year-old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barrier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success.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Anhui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osteogenesis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imperfecta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（成骨不全症）,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disorder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child.2.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frequent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（骨折）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hard-working.In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Anhui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Polytechnic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100" b="0" i="0" kern="0" spc="-99900" dirty="0">
                <a:solidFill>
                  <a:srgbClr val="FFFFFF"/>
                </a:solidFill>
                <a:latin typeface="Times New Roman" pitchFamily="34" charset="0"/>
                <a:ea typeface="微软雅黑" pitchFamily="34" charset="-122"/>
                <a:cs typeface="Times New Roman" pitchFamily="34" charset="-120"/>
              </a:rPr>
              <a:t>#1.1.1</a:t>
            </a:r>
            <a:endParaRPr lang="en-US" altLang="zh-CN" sz="2000" dirty="0"/>
          </a:p>
        </p:txBody>
      </p:sp>
      <p:sp>
        <p:nvSpPr>
          <p:cNvPr id="3" name="QM_6_AN.106_1#06c91c18a.blank?vja=1&amp;pid=cfc825155&amp;color=0,0,0&amp;vpa=56&amp;vtp=1"/>
          <p:cNvSpPr/>
          <p:nvPr/>
        </p:nvSpPr>
        <p:spPr>
          <a:xfrm>
            <a:off x="1917764" y="27669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4" name="QM_6_AN.107_1#06c91c18a.blank?vja=1&amp;pid=cfc825155&amp;color=0,0,0&amp;vpa=57&amp;vtp=1"/>
          <p:cNvSpPr/>
          <p:nvPr/>
        </p:nvSpPr>
        <p:spPr>
          <a:xfrm>
            <a:off x="1517714" y="3135200"/>
            <a:ext cx="256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Although/Though/While</a:t>
            </a:r>
            <a:endParaRPr lang="en-US" altLang="zh-CN" sz="2000" dirty="0"/>
          </a:p>
        </p:txBody>
      </p:sp>
      <p:sp>
        <p:nvSpPr>
          <p:cNvPr id="5" name="QM_6_AN.108_1#06c91c18a.blank?vja=1&amp;pid=cfc825155&amp;color=0,0,0&amp;vpa=58&amp;vtp=1"/>
          <p:cNvSpPr/>
          <p:nvPr/>
        </p:nvSpPr>
        <p:spPr>
          <a:xfrm>
            <a:off x="4662551" y="4290900"/>
            <a:ext cx="1465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admitted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109_1#06c91c18a?vja=1&amp;pid=cfc825155&amp;color=0,0,0&amp;mp=1&amp;vtp=1&amp;bt=1"/>
          <p:cNvSpPr/>
          <p:nvPr/>
        </p:nvSpPr>
        <p:spPr>
          <a:xfrm>
            <a:off x="722376" y="900000"/>
            <a:ext cx="10753344" cy="4086670"/>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classmates,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formed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warm-hearted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design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technology.Assisted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walk.</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participated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Anhui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entrepreneur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exoskeleton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（外骨骼）,”</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competition.He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disabled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100" b="0" i="0" kern="0" spc="-99900" dirty="0">
                <a:solidFill>
                  <a:srgbClr val="FFFFFF"/>
                </a:solidFill>
                <a:latin typeface="Times New Roman" pitchFamily="34" charset="0"/>
                <a:ea typeface="微软雅黑" pitchFamily="34" charset="-122"/>
                <a:cs typeface="Times New Roman" pitchFamily="34" charset="-120"/>
              </a:rPr>
              <a:t>#1.1.3</a:t>
            </a:r>
            <a:endParaRPr lang="en-US" altLang="zh-CN" sz="2000" dirty="0"/>
          </a:p>
        </p:txBody>
      </p:sp>
      <p:sp>
        <p:nvSpPr>
          <p:cNvPr id="3" name="QM_6_AN.110_1#06c91c18a.blank?vja=1&amp;pid=cfc825155&amp;color=0,0,0&amp;mp=1&amp;vpa=59&amp;vtp=1"/>
          <p:cNvSpPr/>
          <p:nvPr/>
        </p:nvSpPr>
        <p:spPr>
          <a:xfrm>
            <a:off x="4630166" y="1224104"/>
            <a:ext cx="97313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guidance</a:t>
            </a:r>
            <a:endParaRPr lang="en-US" altLang="zh-CN" sz="2000" dirty="0"/>
          </a:p>
        </p:txBody>
      </p:sp>
      <p:sp>
        <p:nvSpPr>
          <p:cNvPr id="4" name="QM_6_AN.111_1#06c91c18a.blank?vja=1&amp;pid=cfc825155&amp;color=0,0,0&amp;mp=1&amp;vpa=60&amp;vtp=1"/>
          <p:cNvSpPr/>
          <p:nvPr/>
        </p:nvSpPr>
        <p:spPr>
          <a:xfrm>
            <a:off x="3136964" y="1611708"/>
            <a:ext cx="169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112_1#06c91c18a.blank?vja=1&amp;pid=cfc825155&amp;color=0,0,0&amp;mp=1&amp;vpa=61&amp;vtp=1"/>
          <p:cNvSpPr/>
          <p:nvPr/>
        </p:nvSpPr>
        <p:spPr>
          <a:xfrm>
            <a:off x="9259951" y="1611708"/>
            <a:ext cx="97313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wearable</a:t>
            </a:r>
            <a:endParaRPr lang="en-US" altLang="zh-CN" sz="2000" dirty="0"/>
          </a:p>
        </p:txBody>
      </p:sp>
      <p:sp>
        <p:nvSpPr>
          <p:cNvPr id="6" name="QM_6_AN.113_1#06c91c18a.blank?vja=1&amp;pid=cfc825155&amp;color=0,0,0&amp;mp=1&amp;vpa=62&amp;vtp=1"/>
          <p:cNvSpPr/>
          <p:nvPr/>
        </p:nvSpPr>
        <p:spPr>
          <a:xfrm>
            <a:off x="7442200" y="2348816"/>
            <a:ext cx="606425"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
        <p:nvSpPr>
          <p:cNvPr id="7" name="QM_6_AN.114_1#06c91c18a.blank?vja=1&amp;pid=cfc825155&amp;color=0,0,0&amp;mp=1&amp;vpa=63&amp;vtp=1"/>
          <p:cNvSpPr/>
          <p:nvPr/>
        </p:nvSpPr>
        <p:spPr>
          <a:xfrm>
            <a:off x="4709541" y="2736420"/>
            <a:ext cx="8175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devices</a:t>
            </a:r>
            <a:endParaRPr lang="en-US" altLang="zh-CN" sz="2000" dirty="0"/>
          </a:p>
        </p:txBody>
      </p:sp>
      <p:sp>
        <p:nvSpPr>
          <p:cNvPr id="8" name="QM_6_AN.115_1#06c91c18a.blank?vja=1&amp;pid=cfc825155&amp;color=0,0,0&amp;mp=1&amp;vpa=64&amp;vtp=1"/>
          <p:cNvSpPr/>
          <p:nvPr/>
        </p:nvSpPr>
        <p:spPr>
          <a:xfrm>
            <a:off x="8517001" y="3486228"/>
            <a:ext cx="2540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9" name="QM_6_AN.116_1#06c91c18a.blank?vja=1&amp;pid=cfc825155&amp;color=0,0,0&amp;mp=1&amp;vpa=65&amp;vtp=1"/>
          <p:cNvSpPr/>
          <p:nvPr/>
        </p:nvSpPr>
        <p:spPr>
          <a:xfrm>
            <a:off x="6448489" y="4223336"/>
            <a:ext cx="817563" cy="343281"/>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endParaRPr lang="en-US" altLang="zh-CN" sz="2000" dirty="0"/>
          </a:p>
        </p:txBody>
      </p:sp>
      <p:sp>
        <p:nvSpPr>
          <p:cNvPr id="10" name="QM_6_EX.117_1#06c91c18a?vja=1&amp;pid=cfc825155&amp;color=0,0,0&amp;vtp=1"/>
          <p:cNvSpPr/>
          <p:nvPr/>
        </p:nvSpPr>
        <p:spPr>
          <a:xfrm>
            <a:off x="722376" y="5028198"/>
            <a:ext cx="10753344" cy="1096645"/>
          </a:xfrm>
          <a:prstGeom prst="rect">
            <a:avLst/>
          </a:prstGeom>
          <a:noFill/>
          <a:ln/>
        </p:spPr>
        <p:txBody>
          <a:bodyPr wrap="square" lIns="0" tIns="0" rIns="0" bIns="0" rtlCol="0" anchor="t"/>
          <a:lstStyle/>
          <a:p>
            <a:pPr algn="l">
              <a:lnSpc>
                <a:spcPct val="123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来自安徽省的青年张亮自幼患有成骨不全症，因骨骼脆弱无法独立行走，但他意志坚定，并始终保持乐观与勤奋，最终考上了大学，并和同学设计了一套可帮助残疾人进行各种日常活动的可穿戴设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7_BD.118_1#940d27a5d?vja=1&amp;pid=06c91c18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119_1#940d27a5d.blank?vja=1&amp;pid=06c91c18a&amp;color=0,0,0&amp;vpa=66&amp;vtp=1"/>
          <p:cNvSpPr/>
          <p:nvPr/>
        </p:nvSpPr>
        <p:spPr>
          <a:xfrm>
            <a:off x="1024001" y="858013"/>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that/which</a:t>
            </a:r>
            <a:endParaRPr lang="en-US" altLang="zh-CN" sz="2000" dirty="0"/>
          </a:p>
        </p:txBody>
      </p:sp>
      <p:sp>
        <p:nvSpPr>
          <p:cNvPr id="4" name="QB_7_AS.120_1#940d27a5d?vja=1&amp;pid=06c91c18a&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句意为：来自安徽省的张亮从小就患有成骨不全症，这是一种罕见的遗传性疾病，会使骨骼变得极其脆弱。设空处引导限制性定语从句，先行词disorder指物，且关系词在从句中作主语，应用that或which引导该从句。</a:t>
            </a:r>
            <a:endParaRPr lang="en-US" altLang="zh-CN" sz="2200" dirty="0"/>
          </a:p>
        </p:txBody>
      </p:sp>
      <p:sp>
        <p:nvSpPr>
          <p:cNvPr id="5" name="QB_7_BD.121_1#775c6f599?vja=1&amp;pid=06c91c18a&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_____________________</a:t>
            </a:r>
            <a:endParaRPr lang="en-US" altLang="zh-CN" sz="2000" dirty="0"/>
          </a:p>
        </p:txBody>
      </p:sp>
      <p:sp>
        <p:nvSpPr>
          <p:cNvPr id="6" name="QB_7_AN.122_1#775c6f599.blank?vja=1&amp;pid=06c91c18a&amp;color=0,0,0&amp;vpa=67&amp;vtp=1"/>
          <p:cNvSpPr/>
          <p:nvPr/>
        </p:nvSpPr>
        <p:spPr>
          <a:xfrm>
            <a:off x="1011301" y="2453259"/>
            <a:ext cx="256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Although/Though/While</a:t>
            </a:r>
            <a:endParaRPr lang="en-US" altLang="zh-CN" sz="2000" dirty="0"/>
          </a:p>
        </p:txBody>
      </p:sp>
      <p:sp>
        <p:nvSpPr>
          <p:cNvPr id="7" name="QB_7_AS.123_1#775c6f599?vja=1&amp;pid=06c91c18a&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句意为：尽管频繁的骨折意味着他无法独立行走，但他依然保持乐观和勤奋。根据句意可知，此处引导让步状语从句，表示“尽管”，应用although/though/while引导。故填Although/Though/While。</a:t>
            </a:r>
            <a:endParaRPr lang="en-US" altLang="zh-CN" sz="2200" dirty="0"/>
          </a:p>
        </p:txBody>
      </p:sp>
      <p:sp>
        <p:nvSpPr>
          <p:cNvPr id="8" name="QB_7_BD.124_1#fe2bb5b23?vja=1&amp;pid=06c91c18a&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9" name="QB_7_AN.125_1#fe2bb5b23.blank?vja=1&amp;pid=06c91c18a&amp;color=0,0,0&amp;vpa=68&amp;vtp=1"/>
          <p:cNvSpPr/>
          <p:nvPr/>
        </p:nvSpPr>
        <p:spPr>
          <a:xfrm>
            <a:off x="1049401" y="4078859"/>
            <a:ext cx="1465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admitted</a:t>
            </a:r>
            <a:endParaRPr lang="en-US" altLang="zh-CN" sz="2000" dirty="0"/>
          </a:p>
        </p:txBody>
      </p:sp>
      <p:sp>
        <p:nvSpPr>
          <p:cNvPr id="10" name="QB_7_AS.126_1#fe2bb5b23?vja=1&amp;pid=06c91c18a&amp;color=0,0,0&amp;vtp=1"/>
          <p:cNvSpPr/>
          <p:nvPr/>
        </p:nvSpPr>
        <p:spPr>
          <a:xfrm>
            <a:off x="722376" y="4541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在高考中成绩优异，被安徽工程大学录取。根据and可知，设空处和performed并列作谓语，此处描述过去发生的事，应用一般过去时；主语He和admit之间为被动关系，应用被动语态；主语为第三人称单数，助动词应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admitted。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27_1#507bde1a9?vja=1&amp;pid=06c91c18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128_1#507bde1a9.blank?vja=1&amp;pid=06c91c18a&amp;color=0,0,0&amp;vpa=69&amp;vtp=1"/>
          <p:cNvSpPr/>
          <p:nvPr/>
        </p:nvSpPr>
        <p:spPr>
          <a:xfrm>
            <a:off x="1036701" y="845313"/>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guidance</a:t>
            </a:r>
            <a:endParaRPr lang="en-US" altLang="zh-CN" sz="2000" dirty="0"/>
          </a:p>
        </p:txBody>
      </p:sp>
      <p:sp>
        <p:nvSpPr>
          <p:cNvPr id="4" name="QB_7_AS.129_1#507bde1a9?vja=1&amp;pid=06c91c18a&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句意为：上大学后，在教授的指导下，他和一些同学组成了一个小型科研团队，设计一套帮助残疾人进行各种日常活动的可穿戴设备。under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的指导下”。故填guidance。</a:t>
            </a:r>
            <a:endParaRPr lang="en-US" altLang="zh-CN" sz="2200" dirty="0"/>
          </a:p>
        </p:txBody>
      </p:sp>
      <p:sp>
        <p:nvSpPr>
          <p:cNvPr id="5" name="QB_7_BD.130_1#9e84eec17?vja=1&amp;pid=06c91c18a&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31_1#9e84eec17.blank?vja=1&amp;pid=06c91c18a&amp;color=0,0,0&amp;vpa=70&amp;vtp=1"/>
          <p:cNvSpPr/>
          <p:nvPr/>
        </p:nvSpPr>
        <p:spPr>
          <a:xfrm>
            <a:off x="1062101" y="24532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132_1#9e84eec17?vja=1&amp;pid=06c91c18a&amp;color=0,0,0&amp;vtp=1"/>
          <p:cNvSpPr/>
          <p:nvPr/>
        </p:nvSpPr>
        <p:spPr>
          <a:xfrm>
            <a:off x="722376" y="2916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句意见上一题解析。此处意为“一个小型科研团队”，表示泛指，设空处应用不定冠词，且small的发音以辅音音素开头。故填a。</a:t>
            </a:r>
            <a:endParaRPr lang="en-US" altLang="zh-CN" sz="2200" dirty="0"/>
          </a:p>
        </p:txBody>
      </p:sp>
      <p:sp>
        <p:nvSpPr>
          <p:cNvPr id="8" name="QB_7_BD.133_1#8348ee2f8?vja=1&amp;pid=06c91c18a&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134_1#8348ee2f8.blank?vja=1&amp;pid=06c91c18a&amp;color=0,0,0&amp;vpa=71&amp;vtp=1"/>
          <p:cNvSpPr/>
          <p:nvPr/>
        </p:nvSpPr>
        <p:spPr>
          <a:xfrm>
            <a:off x="1036701" y="3685159"/>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wearable</a:t>
            </a:r>
            <a:endParaRPr lang="en-US" altLang="zh-CN" sz="2000" dirty="0"/>
          </a:p>
        </p:txBody>
      </p:sp>
      <p:sp>
        <p:nvSpPr>
          <p:cNvPr id="10" name="QB_7_AS.135_1#8348ee2f8?vja=1&amp;pid=06c91c18a&amp;color=0,0,0&amp;vtp=1"/>
          <p:cNvSpPr/>
          <p:nvPr/>
        </p:nvSpPr>
        <p:spPr>
          <a:xfrm>
            <a:off x="722376" y="4147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句意见第4题解析。此处应用形容词作定语，修饰名词devices，表示“可穿戴的”。故填wearable。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36_1#9f9cfbbe2?vja=1&amp;pid=06c91c18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7_AN.137_1#9f9cfbbe2.blank?vja=1&amp;pid=06c91c18a&amp;color=0,0,0&amp;vpa=72&amp;vtp=1"/>
          <p:cNvSpPr/>
          <p:nvPr/>
        </p:nvSpPr>
        <p:spPr>
          <a:xfrm>
            <a:off x="1036701" y="845313"/>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using</a:t>
            </a:r>
            <a:endParaRPr lang="en-US" altLang="zh-CN" sz="2000" dirty="0"/>
          </a:p>
        </p:txBody>
      </p:sp>
      <p:sp>
        <p:nvSpPr>
          <p:cNvPr id="4" name="QB_7_AS.138_1#9f9cfbbe2?vja=1&amp;pid=06c91c18a&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热心人士的支持下，他们最终利用3D打印技术完成了设计。本句的谓语为completed，设空处与其之间无连接词连接，设空处应用非谓语动词，主语they和动词use之间是逻辑上的主动关系，应用现在分词作方式状语。故填using。</a:t>
            </a:r>
            <a:endParaRPr lang="en-US" altLang="zh-CN" sz="2200" dirty="0"/>
          </a:p>
        </p:txBody>
      </p:sp>
      <p:sp>
        <p:nvSpPr>
          <p:cNvPr id="5" name="QB_7_BD.139_1#2d2020764?vja=1&amp;pid=06c91c18a&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140_1#2d2020764.blank?vja=1&amp;pid=06c91c18a&amp;color=0,0,0&amp;vpa=73&amp;vtp=1"/>
          <p:cNvSpPr/>
          <p:nvPr/>
        </p:nvSpPr>
        <p:spPr>
          <a:xfrm>
            <a:off x="1049401" y="246595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devices</a:t>
            </a:r>
            <a:endParaRPr lang="en-US" altLang="zh-CN" sz="2000" dirty="0"/>
          </a:p>
        </p:txBody>
      </p:sp>
      <p:sp>
        <p:nvSpPr>
          <p:cNvPr id="7" name="QB_7_AS.141_1#2d2020764?vja=1&amp;pid=06c91c18a&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句意为：在这套设备的帮助下，张亮终于可以走路了。the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of表示“这套”，后接可数名词复数。故填devices。</a:t>
            </a:r>
            <a:endParaRPr lang="en-US" altLang="zh-CN" sz="2200" dirty="0"/>
          </a:p>
        </p:txBody>
      </p:sp>
      <p:sp>
        <p:nvSpPr>
          <p:cNvPr id="8" name="QB_7_BD.142_1#d4a366a43?vja=1&amp;pid=06c91c18a&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43_1#d4a366a43.blank?vja=1&amp;pid=06c91c18a&amp;color=0,0,0&amp;vpa=74&amp;vtp=1"/>
          <p:cNvSpPr/>
          <p:nvPr/>
        </p:nvSpPr>
        <p:spPr>
          <a:xfrm>
            <a:off x="1024001" y="3697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7_AS.144_1#d4a366a43?vja=1&amp;pid=06c91c18a&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句意为：“我的目标是成为人体智能外骨骼领域的一位社会企业家。”张亮在比赛中说道。in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field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领域”。故填in。</a:t>
            </a:r>
            <a:endParaRPr lang="en-US" altLang="zh-CN" sz="2200" dirty="0"/>
          </a:p>
        </p:txBody>
      </p:sp>
      <p:sp>
        <p:nvSpPr>
          <p:cNvPr id="11" name="QB_7_BD.145_1#6fc52a651?vja=1&amp;pid=06c91c18a&amp;color=0,0,0&amp;vtp=1"/>
          <p:cNvSpPr/>
          <p:nvPr/>
        </p:nvSpPr>
        <p:spPr>
          <a:xfrm>
            <a:off x="722376" y="49551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146_1#6fc52a651.blank?vja=1&amp;pid=06c91c18a&amp;color=0,0,0&amp;vpa=75&amp;vtp=1"/>
          <p:cNvSpPr/>
          <p:nvPr/>
        </p:nvSpPr>
        <p:spPr>
          <a:xfrm>
            <a:off x="1176401" y="4904359"/>
            <a:ext cx="817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endParaRPr lang="en-US" altLang="zh-CN" sz="2000" dirty="0"/>
          </a:p>
        </p:txBody>
      </p:sp>
      <p:sp>
        <p:nvSpPr>
          <p:cNvPr id="13" name="QB_7_AS.147_1#6fc52a651?vja=1&amp;pid=06c91c18a&amp;color=0,0,0&amp;vtp=1"/>
          <p:cNvSpPr/>
          <p:nvPr/>
        </p:nvSpPr>
        <p:spPr>
          <a:xfrm>
            <a:off x="722376" y="5379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句意为：他希望利用自己的专业知识和实践经验，用智能设备去帮助更多的残疾人。use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sth为固定搭配，意为“使用某物做某事”。故填to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4#3f0ac376d.fixed?vja=1&amp;pid=525b0453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3f0ac376d.fixed?vja=1&amp;pid=525b0453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3f0ac376d.fixed?vja=1&amp;pid=525b04536&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3f0ac376d.fixed?vja=1&amp;pid=525b0453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6_BD.148_1#d15569cd4?vja=1&amp;pid=9c21d206a&amp;color=0,0,0&amp;vtp=1&amp;bt=1"/>
          <p:cNvSpPr/>
          <p:nvPr/>
        </p:nvSpPr>
        <p:spPr>
          <a:xfrm>
            <a:off x="722376" y="900000"/>
            <a:ext cx="10753344" cy="4533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[辽宁沈阳五校协作体2025高二期中]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Taj</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Mahal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（泰姬陵）</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pieces—packaged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precisely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gradually.The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shifted.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6_BD.148_2#d15569cd4?vja=1&amp;pid=9c21d206a&amp;color=0,0,0&amp;mp=1&amp;vtp=1&amp;bt=1"/>
          <p:cNvSpPr/>
          <p:nvPr/>
        </p:nvSpPr>
        <p:spPr>
          <a:xfrm>
            <a:off x="722376" y="896112"/>
            <a:ext cx="10753344" cy="491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instructions.We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made.Dad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mid-thirties,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ahead.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architects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assembling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（组装）,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assembled.We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result.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100" b="0" i="0" kern="0" spc="-99900" dirty="0">
                <a:solidFill>
                  <a:srgbClr val="FFFFFF"/>
                </a:solidFill>
                <a:latin typeface="Times New Roman" pitchFamily="34" charset="0"/>
                <a:ea typeface="微软雅黑" pitchFamily="34" charset="-122"/>
                <a:cs typeface="Times New Roman" pitchFamily="34" charset="-120"/>
              </a:rPr>
              <a:t>#1.6</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2c7e4ea6.fixed?vja=1&amp;pid=c5cd28eae&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72c7e4ea6.fixed?vja=1&amp;pid=c5cd28eae&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Lessons</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in</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life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49_1#d15569cd4?vja=1&amp;pid=9c21d206a&amp;color=0,0,0&amp;vtp=1">
            <a:extLst>
              <a:ext uri="{FF2B5EF4-FFF2-40B4-BE49-F238E27FC236}">
                <a16:creationId xmlns:a16="http://schemas.microsoft.com/office/drawing/2014/main" id="{6A7E33A9-0C77-F33E-DCFA-FBDABC8FC02A}"/>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本文是一篇记叙文，主要讲述了作者和父亲一起搭建泰姬陵积木模型的经历，并由此引发对生活的思考与感悟。</a:t>
            </a:r>
            <a:endParaRPr lang="en-US" altLang="zh-CN" sz="2000" dirty="0"/>
          </a:p>
        </p:txBody>
      </p:sp>
    </p:spTree>
    <p:extLst>
      <p:ext uri="{BB962C8B-B14F-4D97-AF65-F5344CB8AC3E}">
        <p14:creationId xmlns:p14="http://schemas.microsoft.com/office/powerpoint/2010/main" val="21876519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150_1#7ec34bffc?vja=1&amp;pid=d15569cd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model?(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1_1#7ec34bffc.bracket?vja=1&amp;pid=d15569cd4&amp;color=0,0,0&amp;vpa=76&amp;vtp=1"/>
          <p:cNvSpPr/>
          <p:nvPr/>
        </p:nvSpPr>
        <p:spPr>
          <a:xfrm>
            <a:off x="907275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0_2#7ec34bffc.choices?vja=1&amp;pid=d15569cd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uninteresting.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.Imaginative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enjoyable.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C.Complicated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rewarding.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.Challenging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discouraging.</a:t>
            </a:r>
            <a:endParaRPr lang="en-US" altLang="zh-CN" sz="2000" dirty="0"/>
          </a:p>
        </p:txBody>
      </p:sp>
      <p:sp>
        <p:nvSpPr>
          <p:cNvPr id="5" name="QC_7_AS.152_1#7ec34bffc?vja=1&amp;pid=d15569cd4&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推理判断题。根据文章第二段中的“With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thousands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pieces—packaged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precisely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numbered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bags—and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us”和第三段中的the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model’s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complexity可知，这个积木模型由数千个小零件组成，组装过程复杂；结合第二段的We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efforts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results可知，过程虽复杂但有收获。由此可推知，作者搭建这个模型的经历复杂而有益。故选C项。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53_1#b86ace387?vja=1&amp;pid=d15569cd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assembling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model?(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4_1#b86ace387.bracket?vja=1&amp;pid=d15569cd4&amp;color=0,0,0&amp;vpa=77&amp;vtp=1"/>
          <p:cNvSpPr/>
          <p:nvPr/>
        </p:nvSpPr>
        <p:spPr>
          <a:xfrm>
            <a:off x="73581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53_2#b86ace387.choices?vja=1&amp;pid=d15569cd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carefully.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guidance.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C.Mistakes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corrected.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.Life’s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exciting.</a:t>
            </a:r>
            <a:endParaRPr lang="en-US" altLang="zh-CN" sz="2000" dirty="0"/>
          </a:p>
        </p:txBody>
      </p:sp>
      <p:sp>
        <p:nvSpPr>
          <p:cNvPr id="5" name="QC_7_AS.155_1#b86ace387?vja=1&amp;pid=d15569cd4&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细节理解题。根据文章第四段中的“Life,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rarely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instructions.”可知，作者从组装模型这件事中认识到生活没有明确的指导。故选B项。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156_1#d4dd61001?vja=1&amp;pid=d15569cd4&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7_1#d4dd61001.bracket?vja=1&amp;pid=d15569cd4&amp;color=0,0,0&amp;mp=1&amp;vpa=78&amp;vtp=1"/>
          <p:cNvSpPr/>
          <p:nvPr/>
        </p:nvSpPr>
        <p:spPr>
          <a:xfrm>
            <a:off x="872496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6_2#d4dd61001.choices?vja=1&amp;pid=d15569cd4&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choice.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.Focusing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C.Seeking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confidence.</a:t>
            </a:r>
            <a:endParaRPr lang="en-US" altLang="zh-CN" sz="2000" dirty="0"/>
          </a:p>
        </p:txBody>
      </p:sp>
      <p:sp>
        <p:nvSpPr>
          <p:cNvPr id="5" name="QC_7_AS.158_1#d4dd61001?vja=1&amp;pid=d15569cd4&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细节理解题。根据文章第五段中的“In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uncertainty,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result.”可知，作者提到，面对不确定性，我们只能继续前行，既要相信过程，也要坚信最终的结果，即作者建议我们面对生活中的不确定性时应满怀信心地前行。故选D项。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59_1#0bf57b3f0?vja=1&amp;pid=d15569cd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author?(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0_1#0bf57b3f0.bracket?vja=1&amp;pid=d15569cd4&amp;color=0,0,0&amp;vpa=79&amp;vtp=1"/>
          <p:cNvSpPr/>
          <p:nvPr/>
        </p:nvSpPr>
        <p:spPr>
          <a:xfrm>
            <a:off x="70215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9_2#0bf57b3f0.choices?vja=1&amp;pid=d15569cd4&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endParaRPr lang="en-US" altLang="zh-CN" sz="2000" dirty="0"/>
          </a:p>
        </p:txBody>
      </p:sp>
      <p:sp>
        <p:nvSpPr>
          <p:cNvPr id="5" name="QC_7_AS.161_1#0bf57b3f0?vja=1&amp;pid=d15569cd4&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推理判断题。根据文章最后一段中的“It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slowly,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mistakes,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uncertainty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可知，这个已完成的模型让作者领悟到人生中存在错误与不确定性，没有现成的说明书，并指出人生的真谛在于如何度过它。这里作者将模型的组装过程与人生历程进行类比，二者都是逐步推进、在修正中不断前行的过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6_BD.162_1#245749db5?vja=1&amp;pid=9c21d206a&amp;color=0,0,0&amp;vtp=1&amp;bt=1"/>
          <p:cNvSpPr/>
          <p:nvPr/>
        </p:nvSpPr>
        <p:spPr>
          <a:xfrm>
            <a:off x="722376" y="900000"/>
            <a:ext cx="10753344" cy="4914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perceive.Considering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better.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roles.Then,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1980s,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chapters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consistent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6_BD.162_2#245749db5?vja=1&amp;pid=9c21d206a&amp;color=0,0,0&amp;mp=1&amp;vtp=1&amp;bt=1"/>
          <p:cNvSpPr/>
          <p:nvPr/>
        </p:nvSpPr>
        <p:spPr>
          <a:xfrm>
            <a:off x="722376" y="896112"/>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Johnson.His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（谨慎）.For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redemptive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（拯救性的）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horrible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cloud.</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6_BD.162_3#245749db5?vja=1&amp;pid=9c21d206a&amp;color=0,0,0&amp;mp=1&amp;vtp=1&amp;bt=1"/>
          <p:cNvSpPr/>
          <p:nvPr/>
        </p:nvSpPr>
        <p:spPr>
          <a:xfrm>
            <a:off x="722376" y="896112"/>
            <a:ext cx="10753344" cy="1451610"/>
          </a:xfrm>
          <a:prstGeom prst="rect">
            <a:avLst/>
          </a:prstGeom>
          <a:noFill/>
          <a:ln/>
        </p:spPr>
        <p:txBody>
          <a:bodyPr wrap="square" lIns="0" tIns="0" rIns="0" bIns="0" rtlCol="0" anchor="t"/>
          <a:lstStyle/>
          <a:p>
            <a:pPr algn="just">
              <a:lnSpc>
                <a:spcPct val="122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“chapter”.Contrary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January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（命运）.</a:t>
            </a:r>
            <a:r>
              <a:rPr lang="en-US" altLang="zh-CN" sz="100" b="0" i="0" kern="0" spc="-99900" dirty="0">
                <a:solidFill>
                  <a:srgbClr val="FFFFFF"/>
                </a:solidFill>
                <a:latin typeface="Times New Roman" pitchFamily="34" charset="0"/>
                <a:ea typeface="微软雅黑" pitchFamily="34" charset="-122"/>
                <a:cs typeface="Times New Roman" pitchFamily="34" charset="-120"/>
              </a:rPr>
              <a:t>#1.6</a:t>
            </a:r>
            <a:endParaRPr lang="en-US" altLang="zh-CN" sz="2000" dirty="0"/>
          </a:p>
        </p:txBody>
      </p:sp>
      <p:sp>
        <p:nvSpPr>
          <p:cNvPr id="3" name="QM_6_EX.163_1#245749db5?vja=1&amp;pid=9c21d206a&amp;color=0,0,0&amp;vtp=1"/>
          <p:cNvSpPr/>
          <p:nvPr/>
        </p:nvSpPr>
        <p:spPr>
          <a:xfrm>
            <a:off x="722376" y="2385314"/>
            <a:ext cx="10753344" cy="716407"/>
          </a:xfrm>
          <a:prstGeom prst="rect">
            <a:avLst/>
          </a:prstGeom>
          <a:noFill/>
          <a:ln/>
        </p:spPr>
        <p:txBody>
          <a:bodyPr wrap="square" lIns="0" tIns="0" rIns="0" bIns="0" rtlCol="0" anchor="t"/>
          <a:lstStyle/>
          <a:p>
            <a:pPr algn="l">
              <a:lnSpc>
                <a:spcPct val="122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本文主要介绍了自我认同与个人故事之间的关系，分析了个人故事如何影响自我认同及心理健康，并提出了主动重塑故事的实践方法。</a:t>
            </a:r>
            <a:endParaRPr lang="en-US" altLang="zh-CN" sz="2000" dirty="0"/>
          </a:p>
        </p:txBody>
      </p:sp>
      <p:sp>
        <p:nvSpPr>
          <p:cNvPr id="4" name="QC_7_BD.164_1#0133dc1dc?vja=1&amp;pid=245749db5&amp;color=0,0,0&amp;vtp=1"/>
          <p:cNvSpPr/>
          <p:nvPr/>
        </p:nvSpPr>
        <p:spPr>
          <a:xfrm>
            <a:off x="722376" y="3139059"/>
            <a:ext cx="10753344" cy="340995"/>
          </a:xfrm>
          <a:prstGeom prst="rect">
            <a:avLst/>
          </a:prstGeom>
          <a:noFill/>
          <a:ln/>
        </p:spPr>
        <p:txBody>
          <a:bodyPr wrap="square" lIns="0" tIns="0" rIns="0" bIns="0" rtlCol="0" anchor="t"/>
          <a:lstStyle/>
          <a:p>
            <a:pPr algn="l">
              <a:lnSpc>
                <a:spcPct val="122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stories?(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5" name="QC_7_AN.165_1#0133dc1dc.bracket?vja=1&amp;pid=245749db5&amp;color=0,0,0&amp;vpa=80&amp;vtp=1"/>
          <p:cNvSpPr/>
          <p:nvPr/>
        </p:nvSpPr>
        <p:spPr>
          <a:xfrm>
            <a:off x="6077014" y="3139059"/>
            <a:ext cx="227013" cy="344297"/>
          </a:xfrm>
          <a:prstGeom prst="rect">
            <a:avLst/>
          </a:prstGeom>
          <a:noFill/>
          <a:ln/>
        </p:spPr>
        <p:txBody>
          <a:bodyPr wrap="none" lIns="0" tIns="0" rIns="0" bIns="0" rtlCol="0" anchor="t"/>
          <a:lstStyle/>
          <a:p>
            <a:pPr algn="ctr">
              <a:lnSpc>
                <a:spcPct val="122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C_7_BD.164_2#0133dc1dc.choices?vja=1&amp;pid=245749db5&amp;color=0,0,0&amp;vtp=1"/>
          <p:cNvSpPr/>
          <p:nvPr/>
        </p:nvSpPr>
        <p:spPr>
          <a:xfrm>
            <a:off x="722376" y="3523361"/>
            <a:ext cx="10753344" cy="712851"/>
          </a:xfrm>
          <a:prstGeom prst="rect">
            <a:avLst/>
          </a:prstGeom>
          <a:noFill/>
          <a:ln/>
        </p:spPr>
        <p:txBody>
          <a:bodyPr wrap="square" lIns="0" tIns="0" rIns="0" bIns="0" rtlCol="0" anchor="t"/>
          <a:lstStyle/>
          <a:p>
            <a:pPr>
              <a:lnSpc>
                <a:spcPct val="122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health.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.Consistent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endParaRPr lang="en-US" altLang="zh-CN" sz="2000" dirty="0"/>
          </a:p>
          <a:p>
            <a:pPr>
              <a:lnSpc>
                <a:spcPct val="122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happiness.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endParaRPr lang="en-US" altLang="zh-CN" sz="2000" dirty="0"/>
          </a:p>
        </p:txBody>
      </p:sp>
      <p:sp>
        <p:nvSpPr>
          <p:cNvPr id="7" name="QC_7_AS.166_1#0133dc1dc?vja=1&amp;pid=245749db5&amp;color=0,0,0&amp;vtp=1"/>
          <p:cNvSpPr/>
          <p:nvPr/>
        </p:nvSpPr>
        <p:spPr>
          <a:xfrm>
            <a:off x="722376" y="4309872"/>
            <a:ext cx="10753344" cy="1868932"/>
          </a:xfrm>
          <a:prstGeom prst="rect">
            <a:avLst/>
          </a:prstGeom>
          <a:noFill/>
          <a:ln/>
        </p:spPr>
        <p:txBody>
          <a:bodyPr wrap="square" lIns="0" tIns="0" rIns="0" bIns="0" rtlCol="0" anchor="t"/>
          <a:lstStyle/>
          <a:p>
            <a:pPr algn="just">
              <a:lnSpc>
                <a:spcPct val="122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推理判断题。根据第三段最后两句“People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consistent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stronger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identity,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direction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purpose.Such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satisfaction,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too.”可知，拥有更连贯的人生故事的人通常有更强的身份认同感，同时还觉得生活更有意义和目标，整体生活满意度也更高，life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satisfaction与幸福感（happiness）相关。故选C项。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167_1#7af8fe531?vja=1&amp;pid=245749db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8_1#7af8fe531.bracket?vja=1&amp;pid=245749db5&amp;color=0,0,0&amp;vpa=81&amp;vtp=1"/>
          <p:cNvSpPr/>
          <p:nvPr/>
        </p:nvSpPr>
        <p:spPr>
          <a:xfrm>
            <a:off x="54023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67_2#7af8fe531.choices?vja=1&amp;pid=245749db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optimism.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highlighted.</a:t>
            </a:r>
            <a:endParaRPr lang="en-US" altLang="zh-CN" sz="2000" dirty="0"/>
          </a:p>
        </p:txBody>
      </p:sp>
      <p:sp>
        <p:nvSpPr>
          <p:cNvPr id="5" name="QC_7_AS.169_1#7af8fe531?vja=1&amp;pid=245749db5&amp;color=0,0,0&amp;vtp=1"/>
          <p:cNvSpPr/>
          <p:nvPr/>
        </p:nvSpPr>
        <p:spPr>
          <a:xfrm>
            <a:off x="722376" y="2839847"/>
            <a:ext cx="10753344" cy="2290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细节理解题。根据倒数第二段中的“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positive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horrible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Western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already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cloud.”可知，西方文化迫使人们在糟糕事件中寻找积极的一面，暗示西方文化过度重视乐观主义。silver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lining为习语，意为“（困境中的）一线希望”，此处表示“在糟糕事件中寻找积极的一面”。C项中的overvalue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optimism呼应原文中的pushes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behind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cloud。故选C项。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170_1#611d9788c?vja=1&amp;pid=245749db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1_1#611d9788c.bracket?vja=1&amp;pid=245749db5&amp;color=0,0,0&amp;vpa=82&amp;vtp=1"/>
          <p:cNvSpPr/>
          <p:nvPr/>
        </p:nvSpPr>
        <p:spPr>
          <a:xfrm>
            <a:off x="65850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70_2#611d9788c.choices?vja=1&amp;pid=245749db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A.Clarify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.Analyse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comparison.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.Illustrate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endParaRPr lang="en-US" altLang="zh-CN" sz="2000" dirty="0"/>
          </a:p>
        </p:txBody>
      </p:sp>
      <p:sp>
        <p:nvSpPr>
          <p:cNvPr id="5" name="QC_7_AS.172_1#611d9788c?vja=1&amp;pid=245749db5&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通读全文可知，第一段引出主题：个人故事影响自我认同。第二段至第四段是理论阐述，介绍“认同的生活故事模型”理论以及拥有个人生活故事的益处（如提高幸福感）。第五、六段涉及批判与建议，警示西方文化过度重视乐观主义并给出实践方法（选择重要日期作为新篇章的开始）。这体现“先理论后方法”的阐述逻辑，与Illust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approach（阐明一种方法）高度契合。故选D项。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d901a41aa.fixed?vja=1&amp;pid=525b0453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d901a41aa.fixed?vja=1&amp;pid=525b0453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d901a41aa.fixed?vja=1&amp;pid=525b04536&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d901a41aa.fixed?vja=1&amp;pid=525b0453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AS.172_2#611d9788c?vja=1&amp;pid=245749db5&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干扰项解读</a:t>
            </a:r>
            <a:endParaRPr lang="en-US" altLang="zh-CN" sz="2000" dirty="0"/>
          </a:p>
        </p:txBody>
      </p:sp>
      <p:graphicFrame>
        <p:nvGraphicFramePr>
          <p:cNvPr id="35" name="QC_7_AS.172_3#611d9788c?colgroup=8,32&amp;vja=1&amp;pid=245749db5&amp;color=0,0,0&amp;mp=1&amp;vtp=1"/>
          <p:cNvGraphicFramePr>
            <a:graphicFrameLocks noGrp="1"/>
          </p:cNvGraphicFramePr>
          <p:nvPr>
            <p:extLst>
              <p:ext uri="{D42A27DB-BD31-4B8C-83A1-F6EECF244321}">
                <p14:modId xmlns:p14="http://schemas.microsoft.com/office/powerpoint/2010/main" val="1600744506"/>
              </p:ext>
            </p:extLst>
          </p:nvPr>
        </p:nvGraphicFramePr>
        <p:xfrm>
          <a:off x="722376" y="1384124"/>
          <a:ext cx="10725912" cy="2888869"/>
        </p:xfrm>
        <a:graphic>
          <a:graphicData uri="http://schemas.openxmlformats.org/drawingml/2006/table">
            <a:tbl>
              <a:tblPr/>
              <a:tblGrid>
                <a:gridCol w="2340864">
                  <a:extLst>
                    <a:ext uri="{9D8B030D-6E8A-4147-A177-3AD203B41FA5}">
                      <a16:colId xmlns:a16="http://schemas.microsoft.com/office/drawing/2014/main" val="20000"/>
                    </a:ext>
                  </a:extLst>
                </a:gridCol>
                <a:gridCol w="8385048">
                  <a:extLst>
                    <a:ext uri="{9D8B030D-6E8A-4147-A177-3AD203B41FA5}">
                      <a16:colId xmlns:a16="http://schemas.microsoft.com/office/drawing/2014/main" val="20001"/>
                    </a:ext>
                  </a:extLst>
                </a:gridCol>
              </a:tblGrid>
              <a:tr h="421132">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干</a:t>
                      </a:r>
                      <a:r>
                        <a:rPr lang="en-US" altLang="zh-CN" sz="2000" b="1" i="0">
                          <a:solidFill>
                            <a:srgbClr val="385723"/>
                          </a:solidFill>
                          <a:latin typeface="SimSun" pitchFamily="34" charset="0"/>
                          <a:ea typeface="SimSun" pitchFamily="34" charset="-122"/>
                          <a:cs typeface="SimSun" pitchFamily="34" charset="-120"/>
                        </a:rPr>
                        <a:t> </a:t>
                      </a:r>
                      <a:r>
                        <a:rPr lang="en-US" altLang="zh-CN" sz="2000" b="1" i="0">
                          <a:solidFill>
                            <a:srgbClr val="385723"/>
                          </a:solidFill>
                          <a:latin typeface="Times New Roman" pitchFamily="34" charset="0"/>
                          <a:ea typeface="微软雅黑" pitchFamily="34" charset="-122"/>
                          <a:cs typeface="Times New Roman" pitchFamily="34" charset="-120"/>
                        </a:rPr>
                        <a:t>扰</a:t>
                      </a:r>
                      <a:r>
                        <a:rPr lang="en-US" altLang="zh-CN" sz="2000" b="1" i="0">
                          <a:solidFill>
                            <a:srgbClr val="385723"/>
                          </a:solidFill>
                          <a:latin typeface="SimSun" pitchFamily="34" charset="0"/>
                          <a:ea typeface="SimSun" pitchFamily="34" charset="-122"/>
                          <a:cs typeface="SimSun" pitchFamily="34" charset="-120"/>
                        </a:rPr>
                        <a:t> </a:t>
                      </a:r>
                      <a:r>
                        <a:rPr lang="en-US" altLang="zh-CN" sz="2000" b="1" i="0">
                          <a:solidFill>
                            <a:srgbClr val="385723"/>
                          </a:solidFill>
                          <a:latin typeface="Times New Roman" pitchFamily="34" charset="0"/>
                          <a:ea typeface="微软雅黑" pitchFamily="34" charset="-122"/>
                          <a:cs typeface="Times New Roman" pitchFamily="34" charset="-120"/>
                        </a:rPr>
                        <a:t>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错误原因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A.澄清目标。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须明确某个具体目标，但文中未涉及需要澄清的具体目标，而是探讨个人故事的作用机制与重塑故事的方法。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B.分析事件。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须围绕具体事件展开，但全文未聚焦任何单一事件，而是以理论和方法为核心。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C.作对比。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须在文中呈现两种事物的比较，文中仅在第五段提及西方文化过度重视乐观主义，未形成核心对比结构。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73_1#b734a791f?vja=1&amp;pid=245749db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4_1#b734a791f.bracket?vja=1&amp;pid=245749db5&amp;color=0,0,0&amp;vpa=83&amp;vtp=1"/>
          <p:cNvSpPr/>
          <p:nvPr/>
        </p:nvSpPr>
        <p:spPr>
          <a:xfrm>
            <a:off x="50070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73_2#b734a791f.choices?vja=1&amp;pid=245749db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story-tellers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doubts.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endParaRPr lang="en-US" altLang="zh-CN" sz="2000" dirty="0"/>
          </a:p>
        </p:txBody>
      </p:sp>
      <p:sp>
        <p:nvSpPr>
          <p:cNvPr id="5" name="QC_7_AS.175_1#b734a791f?vja=1&amp;pid=245749db5&amp;color=0,0,0&amp;vtp=1"/>
          <p:cNvSpPr/>
          <p:nvPr/>
        </p:nvSpPr>
        <p:spPr>
          <a:xfrm>
            <a:off x="722376" y="2077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主旨大意题。通读全文可知，文章围绕个人故事展开，探讨其与自我认同之间的关系：个人故事由价值观、记忆等构成，会影响身份认同感和幸福感，且可以通过主动构建故事来改变自我认同。因此，</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A项（自我身份如何起作用）最能概括文章主旨。故选A项。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AS.175_2#b734a791f?vja=1&amp;pid=245749db5&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175_3#b734a791f?vja=1&amp;pid=245749db5&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31920" y="1384124"/>
            <a:ext cx="4315968" cy="32186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75_4#b734a791f?vja=1&amp;pid=245749db5&amp;color=0,0,0&amp;mp=1&amp;vtp=1"/>
          <p:cNvSpPr/>
          <p:nvPr/>
        </p:nvSpPr>
        <p:spPr>
          <a:xfrm>
            <a:off x="722376" y="4736924"/>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然后，在20世纪80年代，鲍勃·约翰逊创立了认同的生活故事模型。在该模型中，他提出：随着我们经历人生，这些核心特征会与我们的记忆结合在一起，以创造出一个个人故事，而我们正是通过这个故事来了解自己的生活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176_1#674e82fe7?vja=1&amp;pid=59f75b76a&amp;color=0,0,0&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[山东名校联盟2025高二期中]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boast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achievements.Deadlines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“productive”.Yet,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exhausting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wake-up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surviving.1.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laziness.2.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contemporary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depth.Take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hurry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appreciating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
        <p:nvSpPr>
          <p:cNvPr id="3" name="QM_6_AN.177_1#674e82fe7.blank?vja=1&amp;pid=59f75b76a&amp;color=0,0,0&amp;vpa=84&amp;vtp=1"/>
          <p:cNvSpPr/>
          <p:nvPr/>
        </p:nvSpPr>
        <p:spPr>
          <a:xfrm>
            <a:off x="6237669" y="2004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M_6_AN.178_1#674e82fe7.blank?vja=1&amp;pid=59f75b76a&amp;color=0,0,0&amp;vpa=85&amp;vtp=1"/>
          <p:cNvSpPr/>
          <p:nvPr/>
        </p:nvSpPr>
        <p:spPr>
          <a:xfrm>
            <a:off x="7426071" y="3147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6_BD.179_1#674e82fe7?vja=1&amp;pid=59f75b76a&amp;color=0,0,0&amp;mp=1&amp;vtp=1&amp;bt=1"/>
          <p:cNvSpPr/>
          <p:nvPr/>
        </p:nvSpPr>
        <p:spPr>
          <a:xfrm>
            <a:off x="722376" y="896112"/>
            <a:ext cx="10753344" cy="4152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holiday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dinner.Dedicate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scrolling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schedules.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cooking.And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outside.4.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alike.The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fast-paced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unsustainable</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AN.180_1#674e82fe7.blank?vja=1&amp;pid=59f75b76a&amp;color=0,0,0&amp;mp=1&amp;vpa=86&amp;vtp=1"/>
          <p:cNvSpPr/>
          <p:nvPr/>
        </p:nvSpPr>
        <p:spPr>
          <a:xfrm>
            <a:off x="1493901" y="858012"/>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181_1#674e82fe7.blank?vja=1&amp;pid=59f75b76a&amp;color=0,0,0&amp;mp=1&amp;vpa=87&amp;vtp=1"/>
          <p:cNvSpPr/>
          <p:nvPr/>
        </p:nvSpPr>
        <p:spPr>
          <a:xfrm>
            <a:off x="1768539" y="3525012"/>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5" name="QM_6_AN.182_1#674e82fe7.blank?vja=1&amp;pid=59f75b76a&amp;color=0,0,0&amp;mp=1&amp;vpa=88&amp;vtp=1"/>
          <p:cNvSpPr/>
          <p:nvPr/>
        </p:nvSpPr>
        <p:spPr>
          <a:xfrm>
            <a:off x="7172135" y="4287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183_1#674e82fe7?vja=1&amp;pid=59f75b76a&amp;color=0,0,0&amp;vtp=1&amp;bt=1"/>
          <p:cNvSpPr/>
          <p:nvPr/>
        </p:nvSpPr>
        <p:spPr>
          <a:xfrm>
            <a:off x="722376" y="896112"/>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most.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living.</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misunderstood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inefficiency.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energy.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luxury.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model.</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6_EX.184_1#674e82fe7?vja=1&amp;pid=59f75b76a&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本文是一篇议论文。文章主要围绕作者对慢生活的认知转变展开，阐述了慢生活的内涵、意义及实践方式，呼吁人们拥抱慢生活以创造更美好的世界。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BD.185_1#214dd74c8?vja=1&amp;pid=674e82fe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6_1#214dd74c8.blank?vja=1&amp;pid=674e82fe7&amp;color=0,0,0&amp;vpa=89&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7_AS.187_1#214dd74c8?vja=1&amp;pid=674e82fe7&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作者意识到自己只是在生存而非真正地生活，空后阐述了慢生活的本质，设空处应引出慢生活这一主题。B项（这促使我拥抱慢生活）承接前文提到的作者的醒悟，并引出下文对慢生活的介绍，符合语境，其中的This指代前文作者的醒悟，s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living与空后的Its相呼应。故选B项。</a:t>
            </a:r>
            <a:endParaRPr lang="en-US" altLang="zh-CN" sz="2200" dirty="0"/>
          </a:p>
        </p:txBody>
      </p:sp>
      <p:sp>
        <p:nvSpPr>
          <p:cNvPr id="5" name="QB_7_BD.188_1#2b9452a04?vja=1&amp;pid=674e82fe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9_1#2b9452a04.blank?vja=1&amp;pid=674e82fe7&amp;color=0,0,0&amp;vpa=90&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7_AS.190_1#2b9452a04?vja=1&amp;pid=674e82fe7&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空前指出慢生活并非因懒惰而少做事，设空处应点明慢生活的真正内涵。A项（它是去做最重要的事）与后文emphasising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quantity相呼应，说明慢生活的核心内涵是关注重要事情，而非单纯减少所做事情的数量，符合语境。故选A项。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91_1#04324e5be?vja=1&amp;pid=674e82fe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92_1#04324e5be.blank?vja=1&amp;pid=674e82fe7&amp;color=0,0,0&amp;vpa=91&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93_1#04324e5be?vja=1&amp;pid=674e82fe7&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空后提到某一观点没有错，因为并非所有人都能减少工作时间或拥有额外的假期，设空处应为空后This指代的内容，点明一种观点。F项（然而，一些批评者认为慢生活是一种奢侈）符合语境，其中a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luxury与后文not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extra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hours相呼应。故选F项。</a:t>
            </a:r>
            <a:endParaRPr lang="en-US" altLang="zh-CN" sz="2200" dirty="0"/>
          </a:p>
        </p:txBody>
      </p:sp>
      <p:sp>
        <p:nvSpPr>
          <p:cNvPr id="5" name="QB_7_BD.194_1#e8d74589e?vja=1&amp;pid=674e82fe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95_1#e8d74589e.blank?vja=1&amp;pid=674e82fe7&amp;color=0,0,0&amp;vpa=92&amp;vtp=1"/>
          <p:cNvSpPr/>
          <p:nvPr/>
        </p:nvSpPr>
        <p:spPr>
          <a:xfrm>
            <a:off x="1036701" y="2846959"/>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7" name="QB_7_AS.196_1#e8d74589e?vja=1&amp;pid=674e82fe7&amp;color=0,0,0&amp;vtp=1"/>
          <p:cNvSpPr/>
          <p:nvPr/>
        </p:nvSpPr>
        <p:spPr>
          <a:xfrm>
            <a:off x="722376" y="3309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介绍了作者践行慢生活的具体做法（减少不必要的活动、拒绝无关紧要的事务和在家做更多的饭等），E项（这些改变缓解了焦虑，提升了活力）是对前文提到的这些做法带来的积极效果的总结，符合语境，其中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shifts指代前文的一系列做法。故选E项。</a:t>
            </a:r>
            <a:endParaRPr lang="en-US" altLang="zh-CN" sz="2200" dirty="0"/>
          </a:p>
        </p:txBody>
      </p:sp>
      <p:sp>
        <p:nvSpPr>
          <p:cNvPr id="8" name="QB_7_BD.197_1#97bc51bbb?vja=1&amp;pid=674e82fe7&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98_1#97bc51bbb.blank?vja=1&amp;pid=674e82fe7&amp;color=0,0,0&amp;vpa=93&amp;vtp=1"/>
          <p:cNvSpPr/>
          <p:nvPr/>
        </p:nvSpPr>
        <p:spPr>
          <a:xfrm>
            <a:off x="1024001" y="4459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10" name="QB_7_AS.199_1#97bc51bbb?vja=1&amp;pid=674e82fe7&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快节奏的生活往往不可持续，空后指出践行慢生活将创造更美好、更清洁的世界，设空处应说明不可持续的具体表现，佐证后文的观点。G项（世界正在艰难地应对我们当前的消费模式）进一步说明当前人类生活方式的不可持续性，承上启下，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P_6_BD#e40f31c32?vja=1&amp;pid=59f75b76a&amp;color=0,0,0&amp;vtp=1&amp;bt=1"/>
          <p:cNvSpPr/>
          <p:nvPr/>
        </p:nvSpPr>
        <p:spPr>
          <a:xfrm>
            <a:off x="722376" y="900000"/>
            <a:ext cx="10753344" cy="4157853"/>
          </a:xfrm>
          <a:prstGeom prst="rect">
            <a:avLst/>
          </a:prstGeom>
          <a:noFill/>
          <a:ln/>
        </p:spPr>
        <p:txBody>
          <a:bodyPr wrap="square" lIns="0" tIns="0" rIns="0" bIns="0" rtlCol="0" anchor="t"/>
          <a:lstStyle/>
          <a:p>
            <a:pPr algn="l">
              <a:lnSpc>
                <a:spcPct val="125000"/>
              </a:lnSpc>
            </a:pPr>
            <a:r>
              <a:rPr lang="en-US" altLang="zh-CN" sz="2000" b="1" i="0">
                <a:solidFill>
                  <a:srgbClr val="639319"/>
                </a:solidFill>
                <a:latin typeface="Times New Roman" pitchFamily="34" charset="0"/>
                <a:ea typeface="微软雅黑" pitchFamily="34" charset="-122"/>
                <a:cs typeface="Times New Roman" pitchFamily="34" charset="-120"/>
              </a:rPr>
              <a:t>词汇加油站</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&amp;1&amp;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核心词汇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hurry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匆匆忙忙，仓促，赶时间</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1.boast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.自夸；自吹自擂</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2.exhausting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.使人疲惫不堪的；令人筋疲力尽的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3.fast-paced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.快节奏的；快速发生的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&amp;3&amp;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prefix</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不；未；非；反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-able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suffix</a:t>
            </a:r>
            <a:r>
              <a:rPr kumimoji="0" lang="en-US" altLang="zh-CN" sz="2000" b="0" i="1"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可</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的；具有</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性质的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unsustainable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.不能持续的；无法维持的</a:t>
            </a:r>
            <a:endParaRPr lang="en-US" altLang="zh-CN" sz="2000" dirty="0"/>
          </a:p>
        </p:txBody>
      </p:sp>
      <p:pic>
        <p:nvPicPr>
          <p:cNvPr id="3" name="P_6_BD#e40f31c32?vja=1&amp;pid=59f75b76a&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8697" y="1407492"/>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6_BD#e40f31c32?vja=1&amp;pid=59f75b76a&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8697" y="2169492"/>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6_BD#e40f31c32?vja=1&amp;pid=59f75b76a&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8697" y="3693492"/>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10c5da32e.fixed?vja=1&amp;pid=1016391eb&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10c5da32e.fixed?vja=1&amp;pid=1016391eb&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10c5da32e.fixed?vja=1&amp;pid=1016391eb&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10c5da32e.fixed?vja=1&amp;pid=1016391eb&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224142c44?vja=1&amp;pid=ca92e3899&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在空白处填入1个适当的单词或括号内单词的正确形式。</a:t>
            </a:r>
            <a:endParaRPr lang="en-US" altLang="zh-CN" sz="2000" dirty="0"/>
          </a:p>
        </p:txBody>
      </p:sp>
      <p:sp>
        <p:nvSpPr>
          <p:cNvPr id="3" name="QO_6_BD.1_1#51931db85?vja=1&amp;pid=ca92e3899&amp;color=0,0,0&amp;vtp=1"/>
          <p:cNvSpPr/>
          <p:nvPr/>
        </p:nvSpPr>
        <p:spPr>
          <a:xfrm>
            <a:off x="722376" y="1272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endParaRPr lang="en-US" altLang="zh-CN" sz="2000" dirty="0"/>
          </a:p>
        </p:txBody>
      </p:sp>
      <p:sp>
        <p:nvSpPr>
          <p:cNvPr id="4" name="QO_6_AN.2_1#51931db85?vja=1&amp;pid=ca92e3899&amp;color=0,0,0&amp;vtp=1"/>
          <p:cNvSpPr/>
          <p:nvPr/>
        </p:nvSpPr>
        <p:spPr>
          <a:xfrm>
            <a:off x="722376" y="1653159"/>
            <a:ext cx="10753344" cy="347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possessions</a:t>
            </a:r>
            <a:endParaRPr lang="en-US" altLang="zh-CN" sz="2000" dirty="0"/>
          </a:p>
        </p:txBody>
      </p:sp>
      <p:sp>
        <p:nvSpPr>
          <p:cNvPr id="5" name="QO_6_AS.3_1#51931db85?vja=1&amp;pid=ca92e3899&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句意为：他们试图在自己的财产上做标记，以防止它们被盗。设空处作介词on的宾语，且空前有their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own修饰，应用名词，possession在此处意为“所有物，财产”，为可数名词，由them可知，应用名词复数形式。故填possessions。</a:t>
            </a:r>
            <a:endParaRPr lang="en-US" altLang="zh-CN" sz="2200" dirty="0"/>
          </a:p>
        </p:txBody>
      </p:sp>
      <p:sp>
        <p:nvSpPr>
          <p:cNvPr id="6" name="QB_6_BD.4_1#b9ae00b73?vja=1&amp;pid=ca92e3899&amp;color=0,0,0&amp;vtp=1"/>
          <p:cNvSpPr/>
          <p:nvPr/>
        </p:nvSpPr>
        <p:spPr>
          <a:xfrm>
            <a:off x="722376" y="3268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Times New Roman" pitchFamily="34" charset="0"/>
                <a:ea typeface="微软雅黑" pitchFamily="34" charset="-122"/>
                <a:cs typeface="Times New Roman" pitchFamily="34" charset="-120"/>
              </a:rPr>
              <a:t>Facial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endParaRPr lang="en-US" altLang="zh-CN" sz="2000" dirty="0"/>
          </a:p>
        </p:txBody>
      </p:sp>
      <p:sp>
        <p:nvSpPr>
          <p:cNvPr id="7" name="QB_6_AN.5_1#b9ae00b73.blank?vja=1&amp;pid=ca92e3899&amp;color=0,0,0&amp;vpa=1&amp;vtp=1"/>
          <p:cNvSpPr/>
          <p:nvPr/>
        </p:nvSpPr>
        <p:spPr>
          <a:xfrm>
            <a:off x="1763967" y="3217545"/>
            <a:ext cx="1211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recognition</a:t>
            </a:r>
            <a:endParaRPr lang="en-US" altLang="zh-CN" sz="2000" dirty="0"/>
          </a:p>
        </p:txBody>
      </p:sp>
      <p:sp>
        <p:nvSpPr>
          <p:cNvPr id="8" name="QB_6_AS.6_1#b9ae00b73?vja=1&amp;pid=ca92e3899&amp;color=0,0,0&amp;vtp=1"/>
          <p:cNvSpPr/>
          <p:nvPr/>
        </p:nvSpPr>
        <p:spPr>
          <a:xfrm>
            <a:off x="722376" y="4071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句意为：面部识别是一种利用可区分的面部特征来识别人的技术。设空处作主语，空前有形容词Facial修饰，应用名词，意为“识别”，此时为不可数名词，facial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recognition意为“面部识别”。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6_BD#503d2073a?vja=1&amp;pid=95bbd4975&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discussed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promote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（cooperate）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between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two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countries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accelerate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recovery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economy.</a:t>
            </a:r>
            <a:endParaRPr lang="en-US" altLang="zh-CN" sz="2000" dirty="0"/>
          </a:p>
        </p:txBody>
      </p:sp>
      <p:sp>
        <p:nvSpPr>
          <p:cNvPr id="4" name="QB_6_AN.201_1#503d2073a.blank?vja=1&amp;pid=95bbd4975&amp;color=0,0,0&amp;vpa=94&amp;vtp=1"/>
          <p:cNvSpPr/>
          <p:nvPr/>
        </p:nvSpPr>
        <p:spPr>
          <a:xfrm>
            <a:off x="4859084" y="1226312"/>
            <a:ext cx="1254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cooperation</a:t>
            </a:r>
            <a:endParaRPr lang="en-US" altLang="zh-CN" sz="2000" dirty="0"/>
          </a:p>
        </p:txBody>
      </p:sp>
      <p:sp>
        <p:nvSpPr>
          <p:cNvPr id="5" name="QB_6_AS.202_1#e5b74d673?vja=1&amp;pid=95bbd4975&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句意为：他们讨论了如何促进这两个国家间的合作以加速经济的复苏。设空处在动词promote后作宾语，且后有between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countries修饰，应用名词，cooperation意为“合作”，是不可数名词，故填cooperation。</a:t>
            </a:r>
            <a:endParaRPr lang="en-US" altLang="zh-CN" sz="2200" dirty="0"/>
          </a:p>
        </p:txBody>
      </p:sp>
      <p:sp>
        <p:nvSpPr>
          <p:cNvPr id="6" name="QB_6_BD.203_1#907ecac23?vja=1&amp;pid=95bbd4975&amp;color=0,0,0&amp;vtp=1"/>
          <p:cNvSpPr/>
          <p:nvPr/>
        </p:nvSpPr>
        <p:spPr>
          <a:xfrm>
            <a:off x="722376" y="3268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endParaRPr lang="en-US" altLang="zh-CN" sz="2000" dirty="0"/>
          </a:p>
        </p:txBody>
      </p:sp>
      <p:sp>
        <p:nvSpPr>
          <p:cNvPr id="7" name="QB_6_AN.204_1#907ecac23.blank?vja=1&amp;pid=95bbd4975&amp;color=0,0,0&amp;vpa=95&amp;vtp=1"/>
          <p:cNvSpPr/>
          <p:nvPr/>
        </p:nvSpPr>
        <p:spPr>
          <a:xfrm>
            <a:off x="7879144" y="3217545"/>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purify</a:t>
            </a:r>
            <a:endParaRPr lang="en-US" altLang="zh-CN" sz="2000" dirty="0"/>
          </a:p>
        </p:txBody>
      </p:sp>
      <p:sp>
        <p:nvSpPr>
          <p:cNvPr id="8" name="QB_6_AS.205_1#907ecac23?vja=1&amp;pid=95bbd4975&amp;color=0,0,0&amp;vtp=1"/>
          <p:cNvSpPr/>
          <p:nvPr/>
        </p:nvSpPr>
        <p:spPr>
          <a:xfrm>
            <a:off x="722376" y="4071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句意为：有些专家认为，在家里放一些植物可以净化空气，这并没有多少确凿的科学依据支持。设空处位于情态动词can后，应填动词原形，意为“净化”，故填purify。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206_1#061521ccf?vja=1&amp;pid=95bbd4975&amp;color=0,0,0&amp;vtp=1&amp;bt=1"/>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3.Developed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flourishing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embroidery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make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（luxury）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robes.</a:t>
            </a:r>
            <a:endParaRPr lang="en-US" altLang="zh-CN" sz="2000" dirty="0"/>
          </a:p>
        </p:txBody>
      </p:sp>
      <p:sp>
        <p:nvSpPr>
          <p:cNvPr id="3" name="QB_6_AN.207_1#061521ccf.blank?vja=1&amp;pid=95bbd4975&amp;color=0,0,0&amp;vpa=96&amp;vtp=1"/>
          <p:cNvSpPr/>
          <p:nvPr/>
        </p:nvSpPr>
        <p:spPr>
          <a:xfrm>
            <a:off x="2362264" y="1242900"/>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luxurious</a:t>
            </a:r>
            <a:endParaRPr lang="en-US" altLang="zh-CN" sz="2000" dirty="0"/>
          </a:p>
        </p:txBody>
      </p:sp>
      <p:sp>
        <p:nvSpPr>
          <p:cNvPr id="4" name="QB_6_AS.208_1#061521ccf?vja=1&amp;pid=95bbd4975&amp;color=0,0,0&amp;vtp=1"/>
          <p:cNvSpPr/>
          <p:nvPr/>
        </p:nvSpPr>
        <p:spPr>
          <a:xfrm>
            <a:off x="722376" y="1709370"/>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句意为：京绣在中国的明清时期发展并繁荣，被用来制作奢华的皇袍。设空处修饰名词短语imperial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robes，应用形容词作定语，意为“奢华的”。故填luxurious。</a:t>
            </a:r>
            <a:endParaRPr lang="en-US" altLang="zh-CN" sz="2200" dirty="0"/>
          </a:p>
        </p:txBody>
      </p:sp>
      <p:sp>
        <p:nvSpPr>
          <p:cNvPr id="5" name="QB_6_BD.209_1#64b2a4cb9?vja=1&amp;pid=95bbd4975&amp;color=0,0,0&amp;vtp=1"/>
          <p:cNvSpPr/>
          <p:nvPr/>
        </p:nvSpPr>
        <p:spPr>
          <a:xfrm>
            <a:off x="722376" y="252217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endParaRPr lang="en-US" altLang="zh-CN" sz="2000" dirty="0"/>
          </a:p>
        </p:txBody>
      </p:sp>
      <p:sp>
        <p:nvSpPr>
          <p:cNvPr id="6" name="QB_6_AN.210_1#64b2a4cb9.blank?vja=1&amp;pid=95bbd4975&amp;color=0,0,0&amp;vpa=97&amp;vtp=1"/>
          <p:cNvSpPr/>
          <p:nvPr/>
        </p:nvSpPr>
        <p:spPr>
          <a:xfrm>
            <a:off x="6308027" y="2471370"/>
            <a:ext cx="914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majority</a:t>
            </a:r>
            <a:endParaRPr lang="en-US" altLang="zh-CN" sz="2000" dirty="0"/>
          </a:p>
        </p:txBody>
      </p:sp>
      <p:sp>
        <p:nvSpPr>
          <p:cNvPr id="7" name="QB_6_AS.211_1#64b2a4cb9?vja=1&amp;pid=95bbd4975&amp;color=0,0,0&amp;vtp=1"/>
          <p:cNvSpPr/>
          <p:nvPr/>
        </p:nvSpPr>
        <p:spPr>
          <a:xfrm>
            <a:off x="722376" y="3322270"/>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句意为：虽然有些人仍然更喜欢传统的方式，但大多数人赞成采用新的方式来解决目前的问题。设空处位于定冠词the后，作主语，应用名词，意为“大多数”，the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majority作主语时，谓语动词用单数或复数均可。故填majority。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212_1#f6a551d13?vja=1&amp;pid=95bbd4975&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5.Inappropriate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gestures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（embarrass）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endParaRPr lang="en-US" altLang="zh-CN" sz="2000" dirty="0"/>
          </a:p>
        </p:txBody>
      </p:sp>
      <p:sp>
        <p:nvSpPr>
          <p:cNvPr id="3" name="QB_6_AN.213_1#f6a551d13.blank?vja=1&amp;pid=95bbd4975&amp;color=0,0,0&amp;vpa=98&amp;vtp=1"/>
          <p:cNvSpPr/>
          <p:nvPr/>
        </p:nvSpPr>
        <p:spPr>
          <a:xfrm>
            <a:off x="4511421" y="845313"/>
            <a:ext cx="1408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embarrassing</a:t>
            </a:r>
            <a:endParaRPr lang="en-US" altLang="zh-CN" sz="2000" dirty="0"/>
          </a:p>
        </p:txBody>
      </p:sp>
      <p:sp>
        <p:nvSpPr>
          <p:cNvPr id="4" name="QB_6_AS.214_1#f6a551d13?vja=1&amp;pid=95bbd4975&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句意为：当你与他人交流时，不恰当的手势会让人尴尬，尤其是在一些正式的场合。设空处在主句中作表语，主语gestures指物，应用-ing结尾的形容词embarrassing修饰，意为“令人尴尬的”。故填embarrassing。</a:t>
            </a:r>
            <a:endParaRPr lang="en-US" altLang="zh-CN" sz="2200" dirty="0"/>
          </a:p>
        </p:txBody>
      </p:sp>
      <p:sp>
        <p:nvSpPr>
          <p:cNvPr id="5" name="QB_6_BD.215_1#3a0aa94ea?vja=1&amp;pid=95bbd4975&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bookshelf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endParaRPr lang="en-US" altLang="zh-CN" sz="2000" dirty="0"/>
          </a:p>
        </p:txBody>
      </p:sp>
      <p:sp>
        <p:nvSpPr>
          <p:cNvPr id="6" name="QB_6_AN.216_1#3a0aa94ea.blank?vja=1&amp;pid=95bbd4975&amp;color=0,0,0&amp;vpa=99&amp;vtp=1"/>
          <p:cNvSpPr/>
          <p:nvPr/>
        </p:nvSpPr>
        <p:spPr>
          <a:xfrm>
            <a:off x="3518535" y="2836545"/>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leaning</a:t>
            </a:r>
            <a:endParaRPr lang="en-US" altLang="zh-CN" sz="2000" dirty="0"/>
          </a:p>
        </p:txBody>
      </p:sp>
      <p:sp>
        <p:nvSpPr>
          <p:cNvPr id="7" name="QB_6_AS.217_1#3a0aa94ea?vja=1&amp;pid=95bbd4975&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句意为：书房角落靠着一个书架，书架上摆满了历史书和小说。设空处作非谓语，lean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against与bookshelf之间为逻辑上的主动关系，应用现在分词形式。故填leaning。</a:t>
            </a:r>
            <a:endParaRPr lang="en-US" altLang="zh-CN" sz="2200" dirty="0"/>
          </a:p>
        </p:txBody>
      </p:sp>
      <p:sp>
        <p:nvSpPr>
          <p:cNvPr id="8" name="QB_6_BD.218_1#4255e9bf9?vja=1&amp;pid=95bbd4975&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t>
            </a:r>
            <a:r>
              <a:rPr lang="en-US" altLang="zh-CN" sz="2000" b="0" i="1" dirty="0">
                <a:solidFill>
                  <a:srgbClr val="000000"/>
                </a:solidFill>
                <a:latin typeface="Times New Roman" pitchFamily="34" charset="0"/>
                <a:ea typeface="微软雅黑" pitchFamily="34" charset="-122"/>
                <a:cs typeface="Times New Roman" pitchFamily="34" charset="-120"/>
              </a:rPr>
              <a:t>Baduanjin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refers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endParaRPr lang="en-US" altLang="zh-CN" sz="2000" dirty="0"/>
          </a:p>
        </p:txBody>
      </p:sp>
      <p:sp>
        <p:nvSpPr>
          <p:cNvPr id="9" name="QB_6_AN.219_1#4255e9bf9.blank?vja=1&amp;pid=95bbd4975&amp;color=0,0,0&amp;vpa=100&amp;vtp=1"/>
          <p:cNvSpPr/>
          <p:nvPr/>
        </p:nvSpPr>
        <p:spPr>
          <a:xfrm>
            <a:off x="9426766" y="44621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6_AS.220_1#4255e9bf9?vja=1&amp;pid=95bbd4975&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句意为：八段锦是中国最古老的健身方法之一。这个名字指的是八个单独的动作如何使得肢体柔软地活动。refer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to为固定搭配，意为“指的是”。故填to。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221_1#f0cdfc9bd?vja=1&amp;pid=95bbd497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traffic.</a:t>
            </a:r>
            <a:endParaRPr lang="en-US" altLang="zh-CN" sz="2000" dirty="0"/>
          </a:p>
        </p:txBody>
      </p:sp>
      <p:sp>
        <p:nvSpPr>
          <p:cNvPr id="3" name="QB_6_AN.222_1#f0cdfc9bd.blank?vja=1&amp;pid=95bbd4975&amp;color=0,0,0&amp;vpa=101&amp;vtp=1"/>
          <p:cNvSpPr/>
          <p:nvPr/>
        </p:nvSpPr>
        <p:spPr>
          <a:xfrm>
            <a:off x="4410139" y="858013"/>
            <a:ext cx="74155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off/out</a:t>
            </a:r>
            <a:endParaRPr lang="en-US" altLang="zh-CN" sz="2000" dirty="0"/>
          </a:p>
        </p:txBody>
      </p:sp>
      <p:sp>
        <p:nvSpPr>
          <p:cNvPr id="4" name="QB_6_AS.223_1#f0cdfc9bd?vja=1&amp;pid=95bbd4975&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句意为：我的父亲提醒我早点出发，以防遇到交通堵塞。set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off/out为固定搭配，意为“出发；动身”。故填off或out。</a:t>
            </a:r>
            <a:endParaRPr lang="en-US" altLang="zh-CN" sz="2200" dirty="0"/>
          </a:p>
        </p:txBody>
      </p:sp>
      <p:sp>
        <p:nvSpPr>
          <p:cNvPr id="5" name="QB_6_BD.224_1#4ecffca7c?vja=1&amp;pid=95bbd4975&amp;color=0,0,0&amp;vtp=1"/>
          <p:cNvSpPr/>
          <p:nvPr/>
        </p:nvSpPr>
        <p:spPr>
          <a:xfrm>
            <a:off x="722376" y="2125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endParaRPr lang="en-US" altLang="zh-CN" sz="2000" dirty="0"/>
          </a:p>
        </p:txBody>
      </p:sp>
      <p:sp>
        <p:nvSpPr>
          <p:cNvPr id="6" name="QB_6_AN.225_1#4ecffca7c.blank?vja=1&amp;pid=95bbd4975&amp;color=0,0,0&amp;vpa=102&amp;vtp=1"/>
          <p:cNvSpPr/>
          <p:nvPr/>
        </p:nvSpPr>
        <p:spPr>
          <a:xfrm>
            <a:off x="6813550" y="2087245"/>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226_1#4ecffca7c?vja=1&amp;pid=95bbd4975&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讲座中，教授提到了很多父母知道孩子的问题，但不能以正确的方式解决问题的案例。设空处引导定语从句，先行词为cases，表示抽象地点，关系词在从句中作地点状语，应用where引导该从句。故填where。</a:t>
            </a:r>
            <a:endParaRPr lang="en-US" altLang="zh-CN" sz="2200" dirty="0"/>
          </a:p>
        </p:txBody>
      </p:sp>
      <p:sp>
        <p:nvSpPr>
          <p:cNvPr id="8" name="QB_6_BD.227_1#5f8894d5a?vja=1&amp;pid=95bbd4975&amp;color=0,0,0&amp;vtp=1"/>
          <p:cNvSpPr/>
          <p:nvPr/>
        </p:nvSpPr>
        <p:spPr>
          <a:xfrm>
            <a:off x="722376" y="4119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endParaRPr lang="en-US" altLang="zh-CN" sz="2000" dirty="0"/>
          </a:p>
        </p:txBody>
      </p:sp>
      <p:sp>
        <p:nvSpPr>
          <p:cNvPr id="9" name="QB_6_AN.228_1#5f8894d5a.blank?vja=1&amp;pid=95bbd4975&amp;color=0,0,0&amp;vpa=103&amp;vtp=1"/>
          <p:cNvSpPr/>
          <p:nvPr/>
        </p:nvSpPr>
        <p:spPr>
          <a:xfrm>
            <a:off x="8685784" y="4068445"/>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10" name="QB_6_AS.229_1#5f8894d5a?vja=1&amp;pid=95bbd4975&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句意为：大自然为我们的国家提供了富裕的自然宝藏，这使它成为我们幸福的家园。分析句子结构可知，设空处与谓语has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provided之间无连词连接，应用非谓语动词；根据句意可知，此处表示自然而然的结果，应用现在分词作结果状语。故填making。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P_6_BD#abc544111?vja=1&amp;pid=7902ffc64&amp;color=0,0,0&amp;vtp=1&amp;bt=1"/>
          <p:cNvSpPr/>
          <p:nvPr/>
        </p:nvSpPr>
        <p:spPr>
          <a:xfrm>
            <a:off x="722376" y="896112"/>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1.会议室里挤满了人，他们正在讨论下一步该做什么。（cram）</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meeting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room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_________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people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talking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about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 ___ 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next.</a:t>
            </a:r>
            <a:endParaRPr lang="en-US" altLang="zh-CN" sz="2000" dirty="0"/>
          </a:p>
        </p:txBody>
      </p:sp>
      <p:sp>
        <p:nvSpPr>
          <p:cNvPr id="4" name="QB_6_AN.231_1#abc544111.blank?vja=1&amp;pid=7902ffc64&amp;color=0,0,0&amp;vpa=104&amp;vtp=1"/>
          <p:cNvSpPr/>
          <p:nvPr/>
        </p:nvSpPr>
        <p:spPr>
          <a:xfrm>
            <a:off x="2909951" y="1613916"/>
            <a:ext cx="225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5" name="QB_6_AN.232_1#abc544111.blank?vja=1&amp;pid=7902ffc64&amp;color=0,0,0&amp;vpa=105&amp;vtp=1"/>
          <p:cNvSpPr/>
          <p:nvPr/>
        </p:nvSpPr>
        <p:spPr>
          <a:xfrm>
            <a:off x="3405251" y="1613916"/>
            <a:ext cx="10001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crammed</a:t>
            </a:r>
            <a:endParaRPr lang="en-US" altLang="zh-CN" sz="2000" dirty="0"/>
          </a:p>
        </p:txBody>
      </p:sp>
      <p:sp>
        <p:nvSpPr>
          <p:cNvPr id="6" name="QB_6_AN.233_1#abc544111.blank?vja=1&amp;pid=7902ffc64&amp;color=0,0,0&amp;vpa=106&amp;vtp=1"/>
          <p:cNvSpPr/>
          <p:nvPr/>
        </p:nvSpPr>
        <p:spPr>
          <a:xfrm>
            <a:off x="4675251" y="1613916"/>
            <a:ext cx="508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6_AN.234_1#abc544111.blank?vja=1&amp;pid=7902ffc64&amp;color=0,0,0&amp;vpa=107&amp;vtp=1"/>
          <p:cNvSpPr/>
          <p:nvPr/>
        </p:nvSpPr>
        <p:spPr>
          <a:xfrm>
            <a:off x="8801164" y="1613916"/>
            <a:ext cx="550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8" name="QB_6_AN.235_1#abc544111.blank?vja=1&amp;pid=7902ffc64&amp;color=0,0,0&amp;vpa=108&amp;vtp=1"/>
          <p:cNvSpPr/>
          <p:nvPr/>
        </p:nvSpPr>
        <p:spPr>
          <a:xfrm>
            <a:off x="9652064" y="1613916"/>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9" name="QB_6_AN.236_1#abc544111.blank?vja=1&amp;pid=7902ffc64&amp;color=0,0,0&amp;vpa=109&amp;vtp=1"/>
          <p:cNvSpPr/>
          <p:nvPr/>
        </p:nvSpPr>
        <p:spPr>
          <a:xfrm>
            <a:off x="10185464" y="1613916"/>
            <a:ext cx="3111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do</a:t>
            </a:r>
            <a:endParaRPr lang="en-US" altLang="zh-CN" sz="2000" dirty="0"/>
          </a:p>
        </p:txBody>
      </p:sp>
      <p:sp>
        <p:nvSpPr>
          <p:cNvPr id="10" name="QB_6_AS.237_1#cd130c32b?vja=1&amp;pid=7902ffc64&amp;color=0,0,0&amp;vtp=1"/>
          <p:cNvSpPr/>
          <p:nvPr/>
        </p:nvSpPr>
        <p:spPr>
          <a:xfrm>
            <a:off x="722376" y="2035429"/>
            <a:ext cx="10753344" cy="375158"/>
          </a:xfrm>
          <a:prstGeom prst="rect">
            <a:avLst/>
          </a:prstGeom>
          <a:noFill/>
          <a:ln/>
        </p:spPr>
        <p:txBody>
          <a:bodyPr wrap="square" lIns="0" tIns="0" rIns="0" bIns="0" rtlCol="0" anchor="t"/>
          <a:lstStyle/>
          <a:p>
            <a:pPr algn="l">
              <a:lnSpc>
                <a:spcPct val="124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crammed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意为“塞满/挤满</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
        <p:nvSpPr>
          <p:cNvPr id="11" name="QB_6_BD.238_1#6b3d5accb?vja=1&amp;pid=7902ffc64&amp;color=0,0,0&amp;vtp=1"/>
          <p:cNvSpPr/>
          <p:nvPr/>
        </p:nvSpPr>
        <p:spPr>
          <a:xfrm>
            <a:off x="722376" y="2415794"/>
            <a:ext cx="10753344" cy="72351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2.令我绝望的是,我一到家就发现他们已经离开了。（despair；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endParaRPr lang="en-US" altLang="zh-CN" sz="2000" dirty="0"/>
          </a:p>
          <a:p>
            <a:pPr algn="l">
              <a:lnSpc>
                <a:spcPct val="124000"/>
              </a:lnSpc>
            </a:pP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endParaRPr lang="en-US" altLang="zh-CN" sz="2000" dirty="0"/>
          </a:p>
        </p:txBody>
      </p:sp>
      <p:sp>
        <p:nvSpPr>
          <p:cNvPr id="12" name="QB_6_AN.239_1#6b3d5accb.blank?vja=1&amp;pid=7902ffc64&amp;color=0,0,0&amp;vpa=110&amp;vtp=1"/>
          <p:cNvSpPr/>
          <p:nvPr/>
        </p:nvSpPr>
        <p:spPr>
          <a:xfrm>
            <a:off x="795400" y="2755646"/>
            <a:ext cx="322009"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3" name="QB_6_AN.240_1#6b3d5accb.blank?vja=1&amp;pid=7902ffc64&amp;color=0,0,0&amp;vpa=111&amp;vtp=1"/>
          <p:cNvSpPr/>
          <p:nvPr/>
        </p:nvSpPr>
        <p:spPr>
          <a:xfrm>
            <a:off x="1405001" y="2742946"/>
            <a:ext cx="381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my</a:t>
            </a:r>
            <a:endParaRPr lang="en-US" altLang="zh-CN" sz="2000" dirty="0"/>
          </a:p>
        </p:txBody>
      </p:sp>
      <p:sp>
        <p:nvSpPr>
          <p:cNvPr id="14" name="QB_6_AN.241_1#6b3d5accb.blank?vja=1&amp;pid=7902ffc64&amp;color=0,0,0&amp;vpa=112&amp;vtp=1"/>
          <p:cNvSpPr/>
          <p:nvPr/>
        </p:nvSpPr>
        <p:spPr>
          <a:xfrm>
            <a:off x="2014601" y="2742946"/>
            <a:ext cx="7889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despair</a:t>
            </a:r>
            <a:endParaRPr lang="en-US" altLang="zh-CN" sz="2000" dirty="0"/>
          </a:p>
        </p:txBody>
      </p:sp>
      <p:sp>
        <p:nvSpPr>
          <p:cNvPr id="15" name="QB_6_AN.242_1#6b3d5accb.blank?vja=1&amp;pid=7902ffc64&amp;color=0,0,0&amp;vpa=113&amp;vtp=1"/>
          <p:cNvSpPr/>
          <p:nvPr/>
        </p:nvSpPr>
        <p:spPr>
          <a:xfrm>
            <a:off x="3144901" y="2755646"/>
            <a:ext cx="3111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16" name="QB_6_AN.243_1#6b3d5accb.blank?vja=1&amp;pid=7902ffc64&amp;color=0,0,0&amp;vpa=114&amp;vtp=1"/>
          <p:cNvSpPr/>
          <p:nvPr/>
        </p:nvSpPr>
        <p:spPr>
          <a:xfrm>
            <a:off x="3754501" y="2742946"/>
            <a:ext cx="16319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arriving/getting</a:t>
            </a:r>
            <a:endParaRPr lang="en-US" altLang="zh-CN" sz="2000" dirty="0"/>
          </a:p>
        </p:txBody>
      </p:sp>
      <p:sp>
        <p:nvSpPr>
          <p:cNvPr id="17" name="QB_6_AN.244_1#6b3d5accb.blank?vja=1&amp;pid=7902ffc64&amp;color=0,0,0&amp;vpa=115&amp;vtp=1"/>
          <p:cNvSpPr/>
          <p:nvPr/>
        </p:nvSpPr>
        <p:spPr>
          <a:xfrm>
            <a:off x="5659501" y="2755646"/>
            <a:ext cx="620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home</a:t>
            </a:r>
            <a:endParaRPr lang="en-US" altLang="zh-CN" sz="2000" dirty="0"/>
          </a:p>
        </p:txBody>
      </p:sp>
      <p:sp>
        <p:nvSpPr>
          <p:cNvPr id="18" name="QO_6_BD.245_1#fbc3ce8a9?vja=1&amp;pid=7902ffc64&amp;color=0,0,0&amp;vtp=1"/>
          <p:cNvSpPr/>
          <p:nvPr/>
        </p:nvSpPr>
        <p:spPr>
          <a:xfrm>
            <a:off x="722376" y="3181985"/>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3.当我把礼品卡递给他，说他可以用它来满足家人的需要时，他突然哭了起来。（burst）</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a:t>
            </a:r>
            <a:endParaRPr lang="en-US" altLang="zh-CN" sz="2000" dirty="0"/>
          </a:p>
        </p:txBody>
      </p:sp>
      <p:sp>
        <p:nvSpPr>
          <p:cNvPr id="19" name="QO_6_AN.246_1#fbc3ce8a9?vja=1&amp;pid=7902ffc64&amp;color=0,0,0&amp;vtp=1"/>
          <p:cNvSpPr/>
          <p:nvPr/>
        </p:nvSpPr>
        <p:spPr>
          <a:xfrm>
            <a:off x="722376" y="4319397"/>
            <a:ext cx="10753344" cy="345567"/>
          </a:xfrm>
          <a:prstGeom prst="rect">
            <a:avLst/>
          </a:prstGeom>
          <a:noFill/>
          <a:ln/>
        </p:spPr>
        <p:txBody>
          <a:bodyPr wrap="square" lIns="0" tIns="0" rIns="0" bIns="0" rtlCol="0" anchor="t"/>
          <a:lstStyle/>
          <a:p>
            <a:pPr algn="l">
              <a:lnSpc>
                <a:spcPct val="124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burst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tears/burst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crying</a:t>
            </a:r>
            <a:endParaRPr lang="en-US" altLang="zh-CN" sz="2000" dirty="0"/>
          </a:p>
        </p:txBody>
      </p:sp>
      <p:sp>
        <p:nvSpPr>
          <p:cNvPr id="20" name="QB_6_BD.247_1#d46c70fc2?vja=1&amp;pid=7902ffc64&amp;color=0,0,0&amp;vtp=1"/>
          <p:cNvSpPr/>
          <p:nvPr/>
        </p:nvSpPr>
        <p:spPr>
          <a:xfrm>
            <a:off x="722376" y="4705985"/>
            <a:ext cx="10753344" cy="1479423"/>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4.这位探险家决定找出新的土地，探寻未知的地方。（名词search）</a:t>
            </a:r>
            <a:endParaRPr lang="en-US" altLang="zh-CN" sz="2000" dirty="0"/>
          </a:p>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lands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uncharted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territory.</a:t>
            </a: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5.我给自己许下了一个承诺，要一直过最充实的生活。（to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full/fullest）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 ___ 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myself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always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____ ___ ____ __________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21" name="QB_6_AN.248_1#d46c70fc2.blank?vja=1&amp;pid=7902ffc64&amp;color=0,0,0&amp;vpa=116&amp;vtp=1"/>
          <p:cNvSpPr/>
          <p:nvPr/>
        </p:nvSpPr>
        <p:spPr>
          <a:xfrm>
            <a:off x="5745226" y="5045837"/>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22" name="QB_6_AN.249_1#d46c70fc2.blank?vja=1&amp;pid=7902ffc64&amp;color=0,0,0&amp;vpa=117&amp;vtp=1"/>
          <p:cNvSpPr/>
          <p:nvPr/>
        </p:nvSpPr>
        <p:spPr>
          <a:xfrm>
            <a:off x="6278626" y="5045837"/>
            <a:ext cx="704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search</a:t>
            </a:r>
            <a:endParaRPr lang="en-US" altLang="zh-CN" sz="2000" dirty="0"/>
          </a:p>
        </p:txBody>
      </p:sp>
      <p:sp>
        <p:nvSpPr>
          <p:cNvPr id="23" name="QB_6_AN.250_1#d46c70fc2.blank?vja=1&amp;pid=7902ffc64&amp;color=0,0,0&amp;vpa=118&amp;vtp=1"/>
          <p:cNvSpPr/>
          <p:nvPr/>
        </p:nvSpPr>
        <p:spPr>
          <a:xfrm>
            <a:off x="7256526" y="5045837"/>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5" name="QB_6_AN.252_1#d46c70fc2.blank?vja=1&amp;pid=7902ffc64&amp;color=0,0,0&amp;vpa=119&amp;vtp=1"/>
          <p:cNvSpPr/>
          <p:nvPr/>
        </p:nvSpPr>
        <p:spPr>
          <a:xfrm>
            <a:off x="993839" y="5801741"/>
            <a:ext cx="606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26" name="QB_6_AN.253_1#d46c70fc2.blank?vja=1&amp;pid=7902ffc64&amp;color=0,0,0&amp;vpa=120&amp;vtp=1"/>
          <p:cNvSpPr/>
          <p:nvPr/>
        </p:nvSpPr>
        <p:spPr>
          <a:xfrm>
            <a:off x="1908239" y="5801741"/>
            <a:ext cx="169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27" name="QB_6_AN.254_1#d46c70fc2.blank?vja=1&amp;pid=7902ffc64&amp;color=0,0,0&amp;vpa=121&amp;vtp=1"/>
          <p:cNvSpPr/>
          <p:nvPr/>
        </p:nvSpPr>
        <p:spPr>
          <a:xfrm>
            <a:off x="2378139" y="5789041"/>
            <a:ext cx="8731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promise</a:t>
            </a:r>
            <a:endParaRPr lang="en-US" altLang="zh-CN" sz="2000" dirty="0"/>
          </a:p>
        </p:txBody>
      </p:sp>
      <p:sp>
        <p:nvSpPr>
          <p:cNvPr id="28" name="QB_6_AN.255_1#d46c70fc2.blank?vja=1&amp;pid=7902ffc64&amp;color=0,0,0&amp;vpa=122&amp;vtp=1"/>
          <p:cNvSpPr/>
          <p:nvPr/>
        </p:nvSpPr>
        <p:spPr>
          <a:xfrm>
            <a:off x="5842064" y="5801741"/>
            <a:ext cx="4365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live</a:t>
            </a:r>
            <a:endParaRPr lang="en-US" altLang="zh-CN" sz="2000" dirty="0"/>
          </a:p>
        </p:txBody>
      </p:sp>
      <p:sp>
        <p:nvSpPr>
          <p:cNvPr id="29" name="QB_6_AN.256_1#d46c70fc2.blank?vja=1&amp;pid=7902ffc64&amp;color=0,0,0&amp;vpa=123&amp;vtp=1"/>
          <p:cNvSpPr/>
          <p:nvPr/>
        </p:nvSpPr>
        <p:spPr>
          <a:xfrm>
            <a:off x="6565964" y="5801741"/>
            <a:ext cx="3937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life</a:t>
            </a:r>
            <a:endParaRPr lang="en-US" altLang="zh-CN" sz="2000" dirty="0"/>
          </a:p>
        </p:txBody>
      </p:sp>
      <p:sp>
        <p:nvSpPr>
          <p:cNvPr id="30" name="QB_6_AN.257_1#d46c70fc2.blank?vja=1&amp;pid=7902ffc64&amp;color=0,0,0&amp;vpa=124&amp;vtp=1"/>
          <p:cNvSpPr/>
          <p:nvPr/>
        </p:nvSpPr>
        <p:spPr>
          <a:xfrm>
            <a:off x="7213664" y="5801741"/>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31" name="QB_6_AN.258_1#d46c70fc2.blank?vja=1&amp;pid=7902ffc64&amp;color=0,0,0&amp;vpa=125&amp;vtp=1"/>
          <p:cNvSpPr/>
          <p:nvPr/>
        </p:nvSpPr>
        <p:spPr>
          <a:xfrm>
            <a:off x="7721664" y="5801741"/>
            <a:ext cx="366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32" name="QB_6_AN.259_1#d46c70fc2.blank?vja=1&amp;pid=7902ffc64&amp;color=0,0,0&amp;vpa=126&amp;vtp=1"/>
          <p:cNvSpPr/>
          <p:nvPr/>
        </p:nvSpPr>
        <p:spPr>
          <a:xfrm>
            <a:off x="8369364" y="5801741"/>
            <a:ext cx="11096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full/fullest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0" grpId="0" build="p" animBg="1"/>
      <p:bldP spid="12" grpId="0" build="p" animBg="1"/>
      <p:bldP spid="13" grpId="0" build="p" animBg="1"/>
      <p:bldP spid="14" grpId="0" build="p" animBg="1"/>
      <p:bldP spid="15" grpId="0" build="p" animBg="1"/>
      <p:bldP spid="16" grpId="0" build="p" animBg="1"/>
      <p:bldP spid="17" grpId="0" build="p" animBg="1"/>
      <p:bldP spid="19" grpId="0" build="p" animBg="1"/>
      <p:bldP spid="21" grpId="0" build="p" animBg="1"/>
      <p:bldP spid="22" grpId="0" build="p" animBg="1"/>
      <p:bldP spid="23" grpId="0" build="p" animBg="1"/>
      <p:bldP spid="25" grpId="0" build="p" animBg="1"/>
      <p:bldP spid="26" grpId="0" build="p" animBg="1"/>
      <p:bldP spid="27" grpId="0" build="p" animBg="1"/>
      <p:bldP spid="28" grpId="0" build="p" animBg="1"/>
      <p:bldP spid="29" grpId="0" build="p" animBg="1"/>
      <p:bldP spid="30" grpId="0" build="p" animBg="1"/>
      <p:bldP spid="31" grpId="0" build="p" animBg="1"/>
      <p:bldP spid="3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P_6_BD#770ba72c3?vja=1&amp;pid=60719d43e&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在空白处填入括号内单词的正确形式。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1.Truly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elegant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chopsticks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might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silver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Chinese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characters.</a:t>
            </a:r>
            <a:endParaRPr lang="en-US" altLang="zh-CN" sz="2000" dirty="0"/>
          </a:p>
        </p:txBody>
      </p:sp>
      <p:sp>
        <p:nvSpPr>
          <p:cNvPr id="4" name="QB_6_AN.261_1#770ba72c3.blank?vja=1&amp;pid=60719d43e&amp;color=0,0,0&amp;vpa=127&amp;vtp=1"/>
          <p:cNvSpPr/>
          <p:nvPr/>
        </p:nvSpPr>
        <p:spPr>
          <a:xfrm>
            <a:off x="4428173" y="1239012"/>
            <a:ext cx="973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5" name="QB_6_AS.262_1#bfe37c7b6?vja=1&amp;pid=60719d43e&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句意为：真正精美的筷子可能是用金和银做的，上面有汉字。be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of为固定短语，意为“由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制成”，设空处位于情态动词之后。故填be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endParaRPr lang="en-US" altLang="zh-CN" sz="2200" dirty="0"/>
          </a:p>
        </p:txBody>
      </p:sp>
      <p:sp>
        <p:nvSpPr>
          <p:cNvPr id="6" name="QB_6_BD.263_1#5438da95c?vja=1&amp;pid=60719d43e&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panda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endParaRPr lang="en-US" altLang="zh-CN" sz="2000" dirty="0"/>
          </a:p>
        </p:txBody>
      </p:sp>
      <p:sp>
        <p:nvSpPr>
          <p:cNvPr id="7" name="QB_6_AN.264_1#5438da95c.blank?vja=1&amp;pid=60719d43e&amp;color=0,0,0&amp;vpa=128&amp;vtp=1"/>
          <p:cNvSpPr/>
          <p:nvPr/>
        </p:nvSpPr>
        <p:spPr>
          <a:xfrm>
            <a:off x="2824226" y="2453259"/>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loved</a:t>
            </a:r>
            <a:endParaRPr lang="en-US" altLang="zh-CN" sz="2000" dirty="0"/>
          </a:p>
        </p:txBody>
      </p:sp>
      <p:sp>
        <p:nvSpPr>
          <p:cNvPr id="8" name="QB_6_AS.265_1#5438da95c?vja=1&amp;pid=60719d43e&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句意为：大熊猫受到全世界人民的喜爱。此处陈述一般性事实，应用一般现在时；The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panda与love之间为被动关系，故用被动语态，且谓语动词应用第三人称单数形式。故填is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loved。</a:t>
            </a:r>
            <a:endParaRPr lang="en-US" altLang="zh-CN" sz="2200" dirty="0"/>
          </a:p>
        </p:txBody>
      </p:sp>
      <p:sp>
        <p:nvSpPr>
          <p:cNvPr id="9" name="QB_6_BD.266_1#44b2efaca?vja=1&amp;pid=60719d43e&amp;color=0,0,0&amp;vtp=1"/>
          <p:cNvSpPr/>
          <p:nvPr/>
        </p:nvSpPr>
        <p:spPr>
          <a:xfrm>
            <a:off x="722376" y="41065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yesterday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device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endParaRPr lang="en-US" altLang="zh-CN" sz="2000" dirty="0"/>
          </a:p>
        </p:txBody>
      </p:sp>
      <p:sp>
        <p:nvSpPr>
          <p:cNvPr id="10" name="QB_6_AN.267_1#44b2efaca.blank?vja=1&amp;pid=60719d43e&amp;color=0,0,0&amp;vpa=129&amp;vtp=1"/>
          <p:cNvSpPr/>
          <p:nvPr/>
        </p:nvSpPr>
        <p:spPr>
          <a:xfrm>
            <a:off x="6070346" y="4055745"/>
            <a:ext cx="1509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exploded</a:t>
            </a:r>
            <a:endParaRPr lang="en-US" altLang="zh-CN" sz="2000" dirty="0"/>
          </a:p>
        </p:txBody>
      </p:sp>
      <p:sp>
        <p:nvSpPr>
          <p:cNvPr id="11" name="QB_6_AS.268_1#44b2efaca?vja=1&amp;pid=60719d43e&amp;color=0,0,0&amp;vtp=1"/>
          <p:cNvSpPr/>
          <p:nvPr/>
        </p:nvSpPr>
        <p:spPr>
          <a:xfrm>
            <a:off x="722376" y="49099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句意为：据报道，这个装置昨日由专家在受控条件下引爆。设空处在从句中作谓语，explode与从句主语the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device之间是被动关系，应用被动语态；由yesterday可知，此处表示发生在过去的动作，所以应用一般过去时；the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device为单数，助动词应用was。故填was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6_BD.269_1#b70490730?vja=1&amp;pid=60719d43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agreement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sides.</a:t>
            </a:r>
            <a:endParaRPr lang="en-US" altLang="zh-CN" sz="2000" dirty="0"/>
          </a:p>
        </p:txBody>
      </p:sp>
      <p:sp>
        <p:nvSpPr>
          <p:cNvPr id="3" name="QB_6_AN.270_1#b70490730.blank?vja=1&amp;pid=60719d43e&amp;color=0,0,0&amp;vpa=130&amp;vtp=1"/>
          <p:cNvSpPr/>
          <p:nvPr/>
        </p:nvSpPr>
        <p:spPr>
          <a:xfrm>
            <a:off x="6699314" y="858013"/>
            <a:ext cx="1917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reached</a:t>
            </a:r>
            <a:endParaRPr lang="en-US" altLang="zh-CN" sz="2000" dirty="0"/>
          </a:p>
        </p:txBody>
      </p:sp>
      <p:sp>
        <p:nvSpPr>
          <p:cNvPr id="4" name="QB_6_AS.271_1#b70490730?vja=1&amp;pid=60719d43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句意为：尽管进行了前几轮会谈，但到目前为止，双方尚未达成协议。根据时间状语so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far可知，此处应用现在完成时；agreement与reach之间为被动关系，应用被动语态；句子主语为no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agreement，助动词应用has。故填has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reached。</a:t>
            </a:r>
            <a:endParaRPr lang="en-US" altLang="zh-CN" sz="2200" dirty="0"/>
          </a:p>
        </p:txBody>
      </p:sp>
      <p:sp>
        <p:nvSpPr>
          <p:cNvPr id="5" name="QB_6_BD.272_1#a3266d6ea?vja=1&amp;pid=60719d43e&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parks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p:txBody>
      </p:sp>
      <p:sp>
        <p:nvSpPr>
          <p:cNvPr id="6" name="QB_6_AN.273_1#a3266d6ea.blank?vja=1&amp;pid=60719d43e&amp;color=0,0,0&amp;vpa=131&amp;vtp=1"/>
          <p:cNvSpPr/>
          <p:nvPr/>
        </p:nvSpPr>
        <p:spPr>
          <a:xfrm>
            <a:off x="3165539" y="2827147"/>
            <a:ext cx="16478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built</a:t>
            </a:r>
            <a:endParaRPr lang="en-US" altLang="zh-CN" sz="2000" dirty="0"/>
          </a:p>
        </p:txBody>
      </p:sp>
      <p:sp>
        <p:nvSpPr>
          <p:cNvPr id="7" name="QB_6_AS.274_1#a3266d6ea?vja=1&amp;pid=60719d43e&amp;color=0,0,0&amp;vtp=1"/>
          <p:cNvSpPr/>
          <p:nvPr/>
        </p:nvSpPr>
        <p:spPr>
          <a:xfrm>
            <a:off x="722376" y="36780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句意为：现在，我们国家的不同地区正在建造自然公园，其中大部分将在大约三年内完成。根据时间状语Now可知，此处应用现在进行时，表示当前的一段时间内，动作正在进行并持续，主语nature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parks和build之间为被动关系，应用被动语态；主语为复数名词，助动词用are。故填are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6_BD.275_1#795381056?vja=1&amp;pid=60719d43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approximately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species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pollution.</a:t>
            </a:r>
            <a:endParaRPr lang="en-US" altLang="zh-CN" sz="2000" dirty="0"/>
          </a:p>
        </p:txBody>
      </p:sp>
      <p:sp>
        <p:nvSpPr>
          <p:cNvPr id="3" name="QB_6_AN.276_1#795381056.blank?vja=1&amp;pid=60719d43e&amp;color=0,0,0&amp;vpa=132&amp;vtp=1"/>
          <p:cNvSpPr/>
          <p:nvPr/>
        </p:nvSpPr>
        <p:spPr>
          <a:xfrm>
            <a:off x="7758557" y="858013"/>
            <a:ext cx="1968691"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affected</a:t>
            </a:r>
            <a:endParaRPr lang="en-US" altLang="zh-CN" sz="2000" dirty="0"/>
          </a:p>
        </p:txBody>
      </p:sp>
      <p:sp>
        <p:nvSpPr>
          <p:cNvPr id="4" name="QB_6_AS.277_1#795381056?vja=1&amp;pid=60719d43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句意为：截至去年，约有700种濒危海洋物种受到塑料污染的影响。affect和主语species之间是被动关系，根据时间状语By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year可知，此处表示在“过去的过去”已经完成的动作，因此本句用过去完成时的被动语态。故填had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affected。</a:t>
            </a:r>
            <a:endParaRPr lang="en-US" altLang="zh-CN" sz="2200" dirty="0"/>
          </a:p>
        </p:txBody>
      </p:sp>
      <p:sp>
        <p:nvSpPr>
          <p:cNvPr id="5" name="QB_6_BD.278_1#8c47f280b?vja=1&amp;pid=60719d43e&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airport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a:t>
            </a:r>
            <a:endParaRPr lang="en-US" altLang="zh-CN" sz="2000" dirty="0"/>
          </a:p>
        </p:txBody>
      </p:sp>
      <p:sp>
        <p:nvSpPr>
          <p:cNvPr id="6" name="QB_6_AN.279_1#8c47f280b.blank?vja=1&amp;pid=60719d43e&amp;color=0,0,0&amp;vpa=133&amp;vtp=1"/>
          <p:cNvSpPr/>
          <p:nvPr/>
        </p:nvSpPr>
        <p:spPr>
          <a:xfrm>
            <a:off x="2271776" y="2821559"/>
            <a:ext cx="1803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completed</a:t>
            </a:r>
            <a:endParaRPr lang="en-US" altLang="zh-CN" sz="2000" dirty="0"/>
          </a:p>
        </p:txBody>
      </p:sp>
      <p:sp>
        <p:nvSpPr>
          <p:cNvPr id="7" name="QB_6_AS.280_1#8c47f280b?vja=1&amp;pid=60719d43e&amp;color=0,0,0&amp;vtp=1"/>
          <p:cNvSpPr/>
          <p:nvPr/>
        </p:nvSpPr>
        <p:spPr>
          <a:xfrm>
            <a:off x="722376" y="32970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句意为：明年将要建成的机场将有助于推动该地区旅游业的发展。分析句子结构可知，句中已有谓语，设空处作后置定语，应用非谓语动词；根据next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year可知，complete表示的动作尚未完成，应用不定式，表示将来的动作，且complete与The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airport之间是逻辑上的被动关系，故用不定式的被动式。故填to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6_BD.281_1#ffb49728b?vja=1&amp;pid=60719d43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houses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endParaRPr lang="en-US" altLang="zh-CN" sz="2000" dirty="0"/>
          </a:p>
        </p:txBody>
      </p:sp>
      <p:sp>
        <p:nvSpPr>
          <p:cNvPr id="3" name="QB_6_AN.282_1#ffb49728b.blank?vja=1&amp;pid=60719d43e&amp;color=0,0,0&amp;vpa=134&amp;vtp=1"/>
          <p:cNvSpPr/>
          <p:nvPr/>
        </p:nvSpPr>
        <p:spPr>
          <a:xfrm>
            <a:off x="6746939" y="845313"/>
            <a:ext cx="1211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built</a:t>
            </a:r>
            <a:endParaRPr lang="en-US" altLang="zh-CN" sz="2000" dirty="0"/>
          </a:p>
        </p:txBody>
      </p:sp>
      <p:sp>
        <p:nvSpPr>
          <p:cNvPr id="4" name="QB_6_AS.283_1#ffb49728b?vja=1&amp;pid=60719d43e&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我们接近那个村庄时，我们看到新房子正在被修建。此处为“see+宾语+宾补”结构，设空处在句中作宾补，根据语境判断，此处表示正在进行的动作，应用现在分词形式作宾补，且build与houses之间为逻辑上的被动关系，故用现在分词的被动式。故填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built。</a:t>
            </a:r>
            <a:endParaRPr lang="en-US" altLang="zh-CN" sz="2200" dirty="0"/>
          </a:p>
        </p:txBody>
      </p:sp>
      <p:sp>
        <p:nvSpPr>
          <p:cNvPr id="5" name="QB_6_BD.284_1#9b38651c4?vja=1&amp;pid=60719d43e&amp;color=0,0,0&amp;vtp=1"/>
          <p:cNvSpPr/>
          <p:nvPr/>
        </p:nvSpPr>
        <p:spPr>
          <a:xfrm>
            <a:off x="722376" y="2491359"/>
            <a:ext cx="10895203"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supposed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endParaRPr lang="en-US" altLang="zh-CN" sz="2000" dirty="0"/>
          </a:p>
        </p:txBody>
      </p:sp>
      <p:sp>
        <p:nvSpPr>
          <p:cNvPr id="6" name="QB_6_AN.285_1#9b38651c4.blank?vja=1&amp;pid=60719d43e&amp;color=0,0,0&amp;vpa=135&amp;vtp=1"/>
          <p:cNvSpPr/>
          <p:nvPr/>
        </p:nvSpPr>
        <p:spPr>
          <a:xfrm>
            <a:off x="4454589" y="2453259"/>
            <a:ext cx="1522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cleaned</a:t>
            </a:r>
            <a:endParaRPr lang="en-US" altLang="zh-CN" sz="2000" dirty="0"/>
          </a:p>
        </p:txBody>
      </p:sp>
      <p:sp>
        <p:nvSpPr>
          <p:cNvPr id="7" name="QB_6_AS.286_1#9b38651c4?vja=1&amp;pid=60719d43e&amp;color=0,0,0&amp;vtp=1"/>
          <p:cNvSpPr/>
          <p:nvPr/>
        </p:nvSpPr>
        <p:spPr>
          <a:xfrm>
            <a:off x="722376" y="29160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句意为：会议室应该在上午9点前打扫干净——请提醒工作人员。be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sth为固定短语，意为“应该做某事”，clean与The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room之间为逻辑上的被动关系，应用被动语态。故填to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6_BD.287_1#9d95cdde0?vja=1&amp;pid=60719d43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SimSun" pitchFamily="34" charset="-122"/>
                <a:cs typeface="Times New Roman" pitchFamily="34" charset="-120"/>
              </a:rPr>
              <a:t> </a:t>
            </a:r>
            <a:r>
              <a:rPr lang="en-US" altLang="zh-CN" sz="2000" b="0" i="0" baseline="-25000" dirty="0">
                <a:solidFill>
                  <a:srgbClr val="000000"/>
                </a:solidFill>
                <a:latin typeface="Times New Roman" pitchFamily="34" charset="0"/>
                <a:ea typeface="微软雅黑" pitchFamily="34" charset="-122"/>
                <a:cs typeface="Times New Roman" pitchFamily="34" charset="-120"/>
              </a:rPr>
              <a:t>细</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2000" b="0" i="0" dirty="0">
                <a:solidFill>
                  <a:srgbClr val="000000"/>
                </a:solidFill>
                <a:latin typeface="Times New Roman" pitchFamily="34" charset="0"/>
                <a:ea typeface="微软雅黑" pitchFamily="34" charset="-122"/>
                <a:cs typeface="Times New Roman" pitchFamily="34" charset="-120"/>
              </a:rPr>
              <a:t>细细［四川成都外国语学校2024高二期中］</a:t>
            </a:r>
            <a:endParaRPr lang="en-US" altLang="zh-CN" sz="2000" dirty="0"/>
          </a:p>
        </p:txBody>
      </p:sp>
      <p:sp>
        <p:nvSpPr>
          <p:cNvPr id="3" name="QB_6_AN.288_1#9d95cdde0.blank?vja=1&amp;pid=60719d43e&amp;color=0,0,0&amp;vpa=136&amp;vtp=1"/>
          <p:cNvSpPr/>
          <p:nvPr/>
        </p:nvSpPr>
        <p:spPr>
          <a:xfrm>
            <a:off x="1273239" y="845313"/>
            <a:ext cx="2354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infected</a:t>
            </a:r>
            <a:endParaRPr lang="en-US" altLang="zh-CN" sz="2000" dirty="0"/>
          </a:p>
        </p:txBody>
      </p:sp>
      <p:sp>
        <p:nvSpPr>
          <p:cNvPr id="4" name="QB_6_AS.289_1#9d95cdde0?vja=1&amp;pid=60719d43e&amp;color=0,0,0&amp;vtp=1"/>
          <p:cNvSpPr/>
          <p:nvPr/>
        </p:nvSpPr>
        <p:spPr>
          <a:xfrm>
            <a:off x="722376" y="1625600"/>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句意为：我感染了两周的流感，在这种药的帮助下，我现在完全康复了。分析句子结构可知，设空处应用非谓语动词作状语，infect表示“使感染”，与I之间为逻辑上的被动关系；结合句意和for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weeks可知，infect的动作先完成，故应用现在分词完成式的被动式。故填Having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infected。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7_1#97ca35f3d?vja=1&amp;pid=ca92e389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i="0" dirty="0">
                <a:solidFill>
                  <a:srgbClr val="000000"/>
                </a:solidFill>
                <a:latin typeface="SimSun" pitchFamily="34" charset="0"/>
                <a:ea typeface="SimSun" pitchFamily="34" charset="-122"/>
                <a:cs typeface="SimSun" pitchFamily="34" charset="-120"/>
              </a:rPr>
              <a:t>___________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（pessimism）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endParaRPr lang="en-US" altLang="zh-CN" sz="2000" dirty="0"/>
          </a:p>
        </p:txBody>
      </p:sp>
      <p:sp>
        <p:nvSpPr>
          <p:cNvPr id="3" name="QB_6_AN.8_1#97ca35f3d.blank?vja=1&amp;pid=ca92e3899&amp;color=0,0,0&amp;vpa=2&amp;vtp=1"/>
          <p:cNvSpPr/>
          <p:nvPr/>
        </p:nvSpPr>
        <p:spPr>
          <a:xfrm>
            <a:off x="4205542" y="845313"/>
            <a:ext cx="11811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pessimistic</a:t>
            </a:r>
            <a:endParaRPr lang="en-US" altLang="zh-CN" sz="2000" dirty="0"/>
          </a:p>
        </p:txBody>
      </p:sp>
      <p:sp>
        <p:nvSpPr>
          <p:cNvPr id="4" name="QB_6_AS.9_1#97ca35f3d?vja=1&amp;pid=ca92e3899&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句意为：她不赞同他对经济状况的悲观看法。设空处作定语，修饰view，故填形容词pessimistic，意为“悲观的”。</a:t>
            </a:r>
            <a:endParaRPr lang="en-US" altLang="zh-CN" sz="2200" dirty="0"/>
          </a:p>
        </p:txBody>
      </p:sp>
      <p:sp>
        <p:nvSpPr>
          <p:cNvPr id="5" name="QO_6_BD.10_1#8aa17c40a?vja=1&amp;pid=ca92e3899&amp;color=0,0,0&amp;vtp=1"/>
          <p:cNvSpPr/>
          <p:nvPr/>
        </p:nvSpPr>
        <p:spPr>
          <a:xfrm>
            <a:off x="722376" y="2123059"/>
            <a:ext cx="10753344" cy="347853"/>
          </a:xfrm>
          <a:prstGeom prst="rect">
            <a:avLst/>
          </a:prstGeom>
          <a:noFill/>
          <a:ln/>
        </p:spPr>
        <p:txBody>
          <a:bodyPr wrap="square" lIns="0" tIns="0" rIns="0" bIns="0" rtlCol="0" anchor="t"/>
          <a:lstStyle/>
          <a:p>
            <a:pPr>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dirty="0">
                <a:solidFill>
                  <a:srgbClr val="000000"/>
                </a:solidFill>
                <a:latin typeface="SimSun" pitchFamily="34" charset="0"/>
                <a:ea typeface="SimSun" pitchFamily="34" charset="-122"/>
                <a:cs typeface="SimSun" pitchFamily="34" charset="-120"/>
              </a:rPr>
              <a:t>___________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periods.</a:t>
            </a:r>
            <a:endParaRPr lang="en-US" altLang="zh-CN" sz="2000" dirty="0"/>
          </a:p>
        </p:txBody>
      </p:sp>
      <p:sp>
        <p:nvSpPr>
          <p:cNvPr id="6" name="QO_6_AN.11_1#8aa17c40a?vja=1&amp;pid=ca92e3899&amp;color=0,0,0&amp;vtp=1"/>
          <p:cNvSpPr/>
          <p:nvPr/>
        </p:nvSpPr>
        <p:spPr>
          <a:xfrm>
            <a:off x="2725285" y="2086102"/>
            <a:ext cx="1001326" cy="347853"/>
          </a:xfrm>
          <a:prstGeom prst="rect">
            <a:avLst/>
          </a:prstGeom>
          <a:noFill/>
          <a:ln/>
        </p:spPr>
        <p:txBody>
          <a:bodyPr wrap="square" lIns="0" tIns="0" rIns="0" bIns="0" rtlCol="0" anchor="t"/>
          <a:lstStyle/>
          <a:p>
            <a:pPr algn="l">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reflection</a:t>
            </a:r>
            <a:endParaRPr lang="en-US" altLang="zh-CN" sz="2000" dirty="0"/>
          </a:p>
        </p:txBody>
      </p:sp>
      <p:sp>
        <p:nvSpPr>
          <p:cNvPr id="7" name="QO_6_AS.12_1#8aa17c40a?vja=1&amp;pid=ca92e3899&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句意为：文学是对现实生活的反映，是对时代艺术脉搏的揭示。设空处作is的表语，其前有不定冠词a修饰，其后有of短语，所以应用名词单数形式。故填reflection。</a:t>
            </a:r>
            <a:endParaRPr lang="en-US" altLang="zh-CN" sz="2200" dirty="0"/>
          </a:p>
        </p:txBody>
      </p:sp>
      <p:sp>
        <p:nvSpPr>
          <p:cNvPr id="8" name="QB_6_BD.13_1#a73e3efa4?vja=1&amp;pid=ca92e3899&amp;color=0,0,0&amp;vtp=1"/>
          <p:cNvSpPr/>
          <p:nvPr/>
        </p:nvSpPr>
        <p:spPr>
          <a:xfrm>
            <a:off x="722376" y="37382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proud.</a:t>
            </a:r>
            <a:endParaRPr lang="en-US" altLang="zh-CN" sz="2000" dirty="0"/>
          </a:p>
        </p:txBody>
      </p:sp>
      <p:sp>
        <p:nvSpPr>
          <p:cNvPr id="9" name="QB_6_AN.14_1#a73e3efa4.blank?vja=1&amp;pid=ca92e3899&amp;color=0,0,0&amp;vpa=3&amp;vtp=1"/>
          <p:cNvSpPr/>
          <p:nvPr/>
        </p:nvSpPr>
        <p:spPr>
          <a:xfrm>
            <a:off x="6437059" y="3687445"/>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bravery</a:t>
            </a:r>
            <a:endParaRPr lang="en-US" altLang="zh-CN" sz="2000" dirty="0"/>
          </a:p>
        </p:txBody>
      </p:sp>
      <p:sp>
        <p:nvSpPr>
          <p:cNvPr id="10" name="QB_6_AS.15_1#a73e3efa4?vja=1&amp;pid=ca92e3899&amp;color=0,0,0&amp;vtp=1"/>
          <p:cNvSpPr/>
          <p:nvPr/>
        </p:nvSpPr>
        <p:spPr>
          <a:xfrm>
            <a:off x="722376" y="45383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句意为：那名消防队员因其勇敢的行为受到高度赞扬，让他的父母十分骄傲。设空处位于介词of之后，作宾语，表示“勇敢”，应用名词。故填bravery，为不可数名词。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M_6_BD.290_1#d738189be?vja=1&amp;pid=f7122fbd5&amp;color=0,0,0&amp;vtp=1&amp;bt=1"/>
          <p:cNvSpPr/>
          <p:nvPr/>
        </p:nvSpPr>
        <p:spPr>
          <a:xfrm>
            <a:off x="722376" y="900000"/>
            <a:ext cx="10753344" cy="37719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[全国甲2023]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（寓言</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wisdom.Fables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Aesop’s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B.C.Yet,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Rachel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Tomorrow.”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（口吻）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America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co-existence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familiar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fables.Behind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291_1#d738189be.blank?vja=1&amp;pid=f7122fbd5&amp;color=0,0,0&amp;vpa=137&amp;vtp=1"/>
          <p:cNvSpPr/>
          <p:nvPr/>
        </p:nvSpPr>
        <p:spPr>
          <a:xfrm>
            <a:off x="7960297" y="1242900"/>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teach</a:t>
            </a:r>
            <a:endParaRPr lang="en-US" altLang="zh-CN" sz="2000" dirty="0"/>
          </a:p>
        </p:txBody>
      </p:sp>
      <p:sp>
        <p:nvSpPr>
          <p:cNvPr id="4" name="QM_6_AN.292_1#d738189be.blank?vja=1&amp;pid=f7122fbd5&amp;color=0,0,0&amp;vpa=138&amp;vtp=1"/>
          <p:cNvSpPr/>
          <p:nvPr/>
        </p:nvSpPr>
        <p:spPr>
          <a:xfrm>
            <a:off x="4887913" y="20049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sixth</a:t>
            </a:r>
            <a:endParaRPr lang="en-US" altLang="zh-CN" sz="2000" dirty="0"/>
          </a:p>
        </p:txBody>
      </p:sp>
      <p:sp>
        <p:nvSpPr>
          <p:cNvPr id="5" name="QM_6_AN.293_1#d738189be.blank?vja=1&amp;pid=f7122fbd5&amp;color=0,0,0&amp;vpa=139&amp;vtp=1"/>
          <p:cNvSpPr/>
          <p:nvPr/>
        </p:nvSpPr>
        <p:spPr>
          <a:xfrm>
            <a:off x="2925191" y="2385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6" name="QM_6_AN.294_1#d738189be.blank?vja=1&amp;pid=f7122fbd5&amp;color=0,0,0&amp;vpa=140&amp;vtp=1"/>
          <p:cNvSpPr/>
          <p:nvPr/>
        </p:nvSpPr>
        <p:spPr>
          <a:xfrm>
            <a:off x="10671239" y="3147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M_6_AN.295_1#d738189be.blank?vja=1&amp;pid=f7122fbd5&amp;color=0,0,0&amp;vpa=141&amp;vtp=1"/>
          <p:cNvSpPr/>
          <p:nvPr/>
        </p:nvSpPr>
        <p:spPr>
          <a:xfrm>
            <a:off x="973201" y="3897200"/>
            <a:ext cx="1114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borrowing</a:t>
            </a:r>
            <a:endParaRPr lang="en-US" altLang="zh-CN" sz="2000" dirty="0"/>
          </a:p>
        </p:txBody>
      </p:sp>
      <p:sp>
        <p:nvSpPr>
          <p:cNvPr id="8" name="QM_6_AN.296_1#d738189be.blank?vja=1&amp;pid=f7122fbd5&amp;color=0,0,0&amp;vpa=142&amp;vtp=1"/>
          <p:cNvSpPr/>
          <p:nvPr/>
        </p:nvSpPr>
        <p:spPr>
          <a:xfrm>
            <a:off x="4419029" y="4290900"/>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intended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M_6_BD.297_1#d738189be?vja=1&amp;pid=f7122fbd5&amp;color=0,0,0&amp;mp=1&amp;vtp=1&amp;bt=1"/>
          <p:cNvSpPr/>
          <p:nvPr/>
        </p:nvSpPr>
        <p:spPr>
          <a:xfrm>
            <a:off x="722376" y="896112"/>
            <a:ext cx="10753344" cy="26289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moral.She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responsibility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weighty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destruction.Carson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truths.</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298_1#d738189be.blank?vja=1&amp;pid=f7122fbd5&amp;color=0,0,0&amp;mp=1&amp;vpa=143&amp;vtp=1"/>
          <p:cNvSpPr/>
          <p:nvPr/>
        </p:nvSpPr>
        <p:spPr>
          <a:xfrm>
            <a:off x="1481201" y="858012"/>
            <a:ext cx="981266"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Different</a:t>
            </a:r>
            <a:endParaRPr lang="en-US" altLang="zh-CN" sz="2000" dirty="0"/>
          </a:p>
        </p:txBody>
      </p:sp>
      <p:sp>
        <p:nvSpPr>
          <p:cNvPr id="4" name="QM_6_AN.299_1#d738189be.blank?vja=1&amp;pid=f7122fbd5&amp;color=0,0,0&amp;mp=1&amp;vpa=144&amp;vtp=1"/>
          <p:cNvSpPr/>
          <p:nvPr/>
        </p:nvSpPr>
        <p:spPr>
          <a:xfrm>
            <a:off x="4449826" y="1620012"/>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5" name="QM_6_AN.300_1#d738189be.blank?vja=1&amp;pid=f7122fbd5&amp;color=0,0,0&amp;mp=1&amp;vpa=145&amp;vtp=1"/>
          <p:cNvSpPr/>
          <p:nvPr/>
        </p:nvSpPr>
        <p:spPr>
          <a:xfrm>
            <a:off x="4967478" y="2369312"/>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warning</a:t>
            </a:r>
            <a:endParaRPr lang="en-US" altLang="zh-CN" sz="2000" dirty="0"/>
          </a:p>
        </p:txBody>
      </p:sp>
      <p:sp>
        <p:nvSpPr>
          <p:cNvPr id="6" name="QM_6_AN.301_1#d738189be.blank?vja=1&amp;pid=f7122fbd5&amp;color=0,0,0&amp;mp=1&amp;vpa=146&amp;vtp=1"/>
          <p:cNvSpPr/>
          <p:nvPr/>
        </p:nvSpPr>
        <p:spPr>
          <a:xfrm>
            <a:off x="1062101" y="3131312"/>
            <a:ext cx="1423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employed</a:t>
            </a:r>
            <a:endParaRPr lang="en-US" altLang="zh-CN" sz="2000" dirty="0"/>
          </a:p>
        </p:txBody>
      </p:sp>
      <p:sp>
        <p:nvSpPr>
          <p:cNvPr id="7" name="QM_6_EX.302_1#d738189be?vja=1&amp;pid=f7122fbd5&amp;color=0,0,0&amp;vtp=1"/>
          <p:cNvSpPr/>
          <p:nvPr/>
        </p:nvSpPr>
        <p:spPr>
          <a:xfrm>
            <a:off x="722376" y="35687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几千年来，人们通过讲寓言来传授知识或传递智慧。如今，蕾切尔·卡森则通过创作风格简单直接的寓言故事来控诉人类对环境的破坏，呼吁人们保护环境。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7_BD.303_1#5d2e196b3?vja=1&amp;pid=d738189b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304_1#5d2e196b3.blank?vja=1&amp;pid=d738189be&amp;color=0,0,0&amp;vpa=147&amp;vtp=1"/>
          <p:cNvSpPr/>
          <p:nvPr/>
        </p:nvSpPr>
        <p:spPr>
          <a:xfrm>
            <a:off x="998601" y="858013"/>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teach</a:t>
            </a:r>
            <a:endParaRPr lang="en-US" altLang="zh-CN" sz="2000" dirty="0"/>
          </a:p>
        </p:txBody>
      </p:sp>
      <p:sp>
        <p:nvSpPr>
          <p:cNvPr id="4" name="QB_7_AS.305_1#5d2e196b3?vja=1&amp;pid=d738189be&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句意为：几千年来，人们通过讲寓言来传授知识或传递智慧。分析句子结构可知，句中已有谓语have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told，且与设空处之间无连词连接，设空处应填非谓语动词；根据并列连词or后的to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on可知，此处也应用动词不定式，表目的。故填to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teach。</a:t>
            </a:r>
            <a:endParaRPr lang="en-US" altLang="zh-CN" sz="2200" dirty="0"/>
          </a:p>
        </p:txBody>
      </p:sp>
      <p:sp>
        <p:nvSpPr>
          <p:cNvPr id="5" name="QB_7_BD.306_1#5f6514da7?vja=1&amp;pid=d738189be&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307_1#5f6514da7.blank?vja=1&amp;pid=d738189be&amp;color=0,0,0&amp;vpa=148&amp;vtp=1"/>
          <p:cNvSpPr/>
          <p:nvPr/>
        </p:nvSpPr>
        <p:spPr>
          <a:xfrm>
            <a:off x="1062101" y="2453259"/>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sixth</a:t>
            </a:r>
            <a:endParaRPr lang="en-US" altLang="zh-CN" sz="2000" dirty="0"/>
          </a:p>
        </p:txBody>
      </p:sp>
      <p:sp>
        <p:nvSpPr>
          <p:cNvPr id="7" name="QB_7_AS.308_1#5f6514da7?vja=1&amp;pid=d738189be&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句意为：寓言是许多早期文化口述传统的一部分，著名的伊索寓言可以追溯到公元前6世纪。表示“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世纪”，应用“the+序数词+century”。故填sixth。</a:t>
            </a:r>
            <a:endParaRPr lang="en-US" altLang="zh-CN" sz="2200" dirty="0"/>
          </a:p>
        </p:txBody>
      </p:sp>
      <p:sp>
        <p:nvSpPr>
          <p:cNvPr id="8" name="QB_7_BD.309_1#f7e0882c6?vja=1&amp;pid=d738189be&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310_1#f7e0882c6.blank?vja=1&amp;pid=d738189be&amp;color=0,0,0&amp;vpa=149&amp;vtp=1"/>
          <p:cNvSpPr/>
          <p:nvPr/>
        </p:nvSpPr>
        <p:spPr>
          <a:xfrm>
            <a:off x="1011301" y="36724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10" name="QB_7_AS.311_1#f7e0882c6?vja=1&amp;pid=d738189be&amp;color=0,0,0&amp;vtp=1"/>
          <p:cNvSpPr/>
          <p:nvPr/>
        </p:nvSpPr>
        <p:spPr>
          <a:xfrm>
            <a:off x="722376" y="4135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句意为：然而，正如蕾切尔·卡森在《明日的寓言》中所说，寓言的形式在今天仍然具有价值。as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says为固定句型，意为“正如某人所说”。故填as。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7_BD.312_1#9ad072719?vja=1&amp;pid=d738189b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313_1#9ad072719.blank?vja=1&amp;pid=d738189be&amp;color=0,0,0&amp;vpa=150&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4" name="QB_7_AS.314_1#9ad072719?vja=1&amp;pid=d738189be&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前在美国的中心有一个小镇，那里的万物似乎全都与其周围的环境和平共处,”她的寓言是这样开头的，并且从许多古老的寓言中借用了一些熟悉的词语。分析句子结构可知，设空处前后都是完整的句子；设空处后的句子修饰限定前面的town，应是定语从句，先行词town指地点，关系词在从句中作地点状语，所以应用关系副词where引导该从句。故填where。</a:t>
            </a:r>
            <a:endParaRPr lang="en-US" altLang="zh-CN" sz="2200" dirty="0"/>
          </a:p>
        </p:txBody>
      </p:sp>
      <p:sp>
        <p:nvSpPr>
          <p:cNvPr id="5" name="QB_7_BD.315_1#a05b25b8a?vja=1&amp;pid=d738189be&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316_1#a05b25b8a.blank?vja=1&amp;pid=d738189be&amp;color=0,0,0&amp;vpa=151&amp;vtp=1"/>
          <p:cNvSpPr/>
          <p:nvPr/>
        </p:nvSpPr>
        <p:spPr>
          <a:xfrm>
            <a:off x="1036701" y="2834259"/>
            <a:ext cx="1114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borrowing</a:t>
            </a:r>
            <a:endParaRPr lang="en-US" altLang="zh-CN" sz="2000" dirty="0"/>
          </a:p>
        </p:txBody>
      </p:sp>
      <p:sp>
        <p:nvSpPr>
          <p:cNvPr id="7" name="QB_7_AS.317_1#a05b25b8a?vja=1&amp;pid=d738189be&amp;color=0,0,0&amp;vtp=1"/>
          <p:cNvSpPr/>
          <p:nvPr/>
        </p:nvSpPr>
        <p:spPr>
          <a:xfrm>
            <a:off x="722376" y="33097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句意见上一题解析。设空处前面有谓语动词begins，且两者之间没有连词连接；分析句子结构可知，</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fables作状语，设空处应用非谓语动词；her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fable与borrow之间为逻辑上的主动关系，应用现在分词形式。故填borrowing。</a:t>
            </a:r>
            <a:endParaRPr lang="en-US" altLang="zh-CN" sz="2200" dirty="0"/>
          </a:p>
        </p:txBody>
      </p:sp>
      <p:sp>
        <p:nvSpPr>
          <p:cNvPr id="8" name="QB_7_BD.318_1#3dc13db50?vja=1&amp;pid=d738189be&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319_1#3dc13db50.blank?vja=1&amp;pid=d738189be&amp;color=0,0,0&amp;vpa=152&amp;vtp=1"/>
          <p:cNvSpPr/>
          <p:nvPr/>
        </p:nvSpPr>
        <p:spPr>
          <a:xfrm>
            <a:off x="1062101" y="4459859"/>
            <a:ext cx="930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intended</a:t>
            </a:r>
            <a:endParaRPr lang="en-US" altLang="zh-CN" sz="2000" dirty="0"/>
          </a:p>
        </p:txBody>
      </p:sp>
      <p:sp>
        <p:nvSpPr>
          <p:cNvPr id="10" name="QB_7_AS.320_1#3dc13db50?vja=1&amp;pid=d738189be&amp;color=0,0,0&amp;vtp=1"/>
          <p:cNvSpPr/>
          <p:nvPr/>
        </p:nvSpPr>
        <p:spPr>
          <a:xfrm>
            <a:off x="722376" y="4922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句意为：然而，简洁的风格背后是为所有人准备的严肃信息。be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是固定短语，意为“为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而设计的”，此处作后置定语，应用非谓语形式。故填intended。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B_7_BD.321_1#35ddb9657?vja=1&amp;pid=d738189b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322_1#35ddb9657.blank?vja=1&amp;pid=d738189be&amp;color=0,0,0&amp;vpa=153&amp;vtp=1"/>
          <p:cNvSpPr/>
          <p:nvPr/>
        </p:nvSpPr>
        <p:spPr>
          <a:xfrm>
            <a:off x="1036701" y="858013"/>
            <a:ext cx="981266"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Different</a:t>
            </a:r>
            <a:endParaRPr lang="en-US" altLang="zh-CN" sz="2000" dirty="0"/>
          </a:p>
        </p:txBody>
      </p:sp>
      <p:sp>
        <p:nvSpPr>
          <p:cNvPr id="4" name="QB_7_AS.323_1#35ddb9657?vja=1&amp;pid=d738189be&amp;color=0,0,0&amp;vtp=1"/>
          <p:cNvSpPr/>
          <p:nvPr/>
        </p:nvSpPr>
        <p:spPr>
          <a:xfrm>
            <a:off x="722376" y="1315847"/>
            <a:ext cx="10753344" cy="3052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句意为：与传统寓言不同，卡森的故事以一种指责而不是教益结束。be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不同”，此处考查形容词短语作状语。故填Different。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写作语料</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库形容词作状语</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形容词或形容词短语可以作状语，表示伴随、方式、原因、让步等。如：</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hungry.（表示主语的状态）</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apologies.（表示伴随）</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criminal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corner,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caught.（表示原因）</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Jack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sound.（表示主语的状态）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B_7_BD.324_1#1dff9a0f6?vja=1&amp;pid=d738189be&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325_1#1dff9a0f6.blank?vja=1&amp;pid=d738189be&amp;color=0,0,0&amp;mp=1&amp;vpa=154&amp;vtp=1"/>
          <p:cNvSpPr/>
          <p:nvPr/>
        </p:nvSpPr>
        <p:spPr>
          <a:xfrm>
            <a:off x="1036701" y="858013"/>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4" name="QB_7_AS.326_1#1dff9a0f6?vja=1&amp;pid=d738189be&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句意为：她警告社会面临的环境危险，并教导人们必须承担起拯救环境的责任。take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responsibility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sth为固定搭配，意为“承担（做）某事的责任”。故填for。</a:t>
            </a:r>
            <a:endParaRPr lang="en-US" altLang="zh-CN" sz="2200" dirty="0"/>
          </a:p>
        </p:txBody>
      </p:sp>
      <p:sp>
        <p:nvSpPr>
          <p:cNvPr id="5" name="QB_7_BD.327_1#c5f148843?vja=1&amp;pid=d738189be&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328_1#c5f148843.blank?vja=1&amp;pid=d738189be&amp;color=0,0,0&amp;vpa=155&amp;vtp=1"/>
          <p:cNvSpPr/>
          <p:nvPr/>
        </p:nvSpPr>
        <p:spPr>
          <a:xfrm>
            <a:off x="1024001" y="2059559"/>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warning</a:t>
            </a:r>
            <a:endParaRPr lang="en-US" altLang="zh-CN" sz="2000" dirty="0"/>
          </a:p>
        </p:txBody>
      </p:sp>
      <p:sp>
        <p:nvSpPr>
          <p:cNvPr id="7" name="QB_7_AS.329_1#c5f148843?vja=1&amp;pid=d738189be&amp;color=0,0,0&amp;vtp=1"/>
          <p:cNvSpPr/>
          <p:nvPr/>
        </p:nvSpPr>
        <p:spPr>
          <a:xfrm>
            <a:off x="722376" y="2535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句意为：然而，卡森的主题是关于环境破坏的更沉重的警告。设空处前有不定冠词a和形容词比较级more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weighty,且在句中作表语，应用名词单数形式。故填warning。</a:t>
            </a:r>
            <a:endParaRPr lang="en-US" altLang="zh-CN" sz="2200" dirty="0"/>
          </a:p>
        </p:txBody>
      </p:sp>
      <p:sp>
        <p:nvSpPr>
          <p:cNvPr id="8" name="QB_7_BD.330_1#c645360ed?vja=1&amp;pid=d738189be&amp;color=0,0,0&amp;vtp=1"/>
          <p:cNvSpPr/>
          <p:nvPr/>
        </p:nvSpPr>
        <p:spPr>
          <a:xfrm>
            <a:off x="722376" y="3329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7_AN.331_1#c645360ed.blank?vja=1&amp;pid=d738189be&amp;color=0,0,0&amp;vpa=156&amp;vtp=1"/>
          <p:cNvSpPr/>
          <p:nvPr/>
        </p:nvSpPr>
        <p:spPr>
          <a:xfrm>
            <a:off x="1125601" y="3278759"/>
            <a:ext cx="1423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employed</a:t>
            </a:r>
            <a:endParaRPr lang="en-US" altLang="zh-CN" sz="2000" dirty="0"/>
          </a:p>
        </p:txBody>
      </p:sp>
      <p:sp>
        <p:nvSpPr>
          <p:cNvPr id="10" name="QB_7_AS.332_1#c645360ed?vja=1&amp;pid=d738189be&amp;color=0,0,0&amp;vtp=1"/>
          <p:cNvSpPr/>
          <p:nvPr/>
        </p:nvSpPr>
        <p:spPr>
          <a:xfrm>
            <a:off x="722376" y="37542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句意为：卡森证明了代代相传的简单的文学形式今天仍然可以被用来引起人们对重要事实的关注。分析句子结构可知，设空处在宾语从句中作谓语，employ与宾语从句的主语a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form之间是被动关系，应用被动语态，设空处前有情态动词can，故填be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employed。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C_4#d9f7ac9ee.fixed?vja=1&amp;pid=1016391eb&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d9f7ac9ee.fixed?vja=1&amp;pid=1016391eb&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d9f7ac9ee.fixed?vja=1&amp;pid=1016391eb&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d9f7ac9ee.fixed?vja=1&amp;pid=1016391eb&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M_6_BD.333_1#2bebbe388?vja=1&amp;pid=b9ef72c0f&amp;color=0,0,0&amp;vtp=1&amp;bt=1"/>
          <p:cNvSpPr/>
          <p:nvPr/>
        </p:nvSpPr>
        <p:spPr>
          <a:xfrm>
            <a:off x="722376" y="900000"/>
            <a:ext cx="10753344" cy="4917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Katniss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Everdeen,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Joseph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（变体）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Hero</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With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Thousand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Faces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Monomyth,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Journey”?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threshold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darkest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reborn.As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M_6_BD.333_2#2bebbe388?vja=1&amp;pid=b9ef72c0f&amp;color=0,0,0&amp;mp=1&amp;vtp=1&amp;bt=1"/>
          <p:cNvSpPr/>
          <p:nvPr/>
        </p:nvSpPr>
        <p:spPr>
          <a:xfrm>
            <a:off x="722376" y="896112"/>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updated,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Voldemort,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scary.Joseph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seek.”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tryouts?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due?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formula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life.Listen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challenge.Conquer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EX.334_1#2bebbe388?vja=1&amp;pid=b9ef72c0f&amp;color=0,0,0&amp;vtp=1"/>
          <p:cNvSpPr/>
          <p:nvPr/>
        </p:nvSpPr>
        <p:spPr>
          <a:xfrm>
            <a:off x="722376" y="4712398"/>
            <a:ext cx="10753344" cy="732155"/>
          </a:xfrm>
          <a:prstGeom prst="rect">
            <a:avLst/>
          </a:prstGeom>
          <a:noFill/>
          <a:ln/>
        </p:spPr>
        <p:txBody>
          <a:bodyPr wrap="square" lIns="0" tIns="0" rIns="0" bIns="0" rtlCol="0" anchor="t"/>
          <a:lstStyle/>
          <a:p>
            <a:pPr algn="l">
              <a:lnSpc>
                <a:spcPct val="125000"/>
              </a:lnSpc>
            </a:pPr>
            <a:r>
              <a:rPr lang="en-US" altLang="zh-CN" sz="2000" b="1" i="0" spc="-50" dirty="0">
                <a:solidFill>
                  <a:srgbClr val="385723"/>
                </a:solidFill>
                <a:latin typeface="Times New Roman" pitchFamily="34" charset="0"/>
                <a:ea typeface="微软雅黑" pitchFamily="34" charset="-122"/>
                <a:cs typeface="Times New Roman" pitchFamily="34" charset="-120"/>
              </a:rPr>
              <a:t>【语篇导读】</a:t>
            </a:r>
            <a:r>
              <a:rPr lang="en-US" altLang="zh-CN" sz="2000" b="0" i="0" spc="-50" dirty="0">
                <a:solidFill>
                  <a:srgbClr val="385723"/>
                </a:solidFill>
                <a:latin typeface="Times New Roman" pitchFamily="34" charset="0"/>
                <a:ea typeface="微软雅黑" pitchFamily="34" charset="-122"/>
                <a:cs typeface="Times New Roman" pitchFamily="34" charset="-120"/>
              </a:rPr>
              <a:t>本文是一篇说明文。很多故事中的主人公会被赋予英雄色彩，开启英雄之旅，人生进入更高的精神境界。本文介绍了什么是“英雄之旅”，以及神话故事中的“英雄之旅”为什么受欢迎。</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335_1#538bd4554?vja=1&amp;pid=2bebbe3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Journey”?(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6_1#538bd4554.bracket?vja=1&amp;pid=2bebbe388&amp;color=0,0,0&amp;vpa=157&amp;vtp=1"/>
          <p:cNvSpPr/>
          <p:nvPr/>
        </p:nvSpPr>
        <p:spPr>
          <a:xfrm>
            <a:off x="943006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35_2#538bd4554?vja=1&amp;pid=2bebbe38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①Return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②Receive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③Set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trials.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④Face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life-or-death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endParaRPr lang="en-US" altLang="zh-CN" sz="2000" dirty="0"/>
          </a:p>
        </p:txBody>
      </p:sp>
      <p:sp>
        <p:nvSpPr>
          <p:cNvPr id="5" name="QC_7_BD.335_3#538bd4554.choices?vja=1&amp;pid=2bebbe388&amp;color=0,0,0&amp;vtp=1"/>
          <p:cNvSpPr/>
          <p:nvPr/>
        </p:nvSpPr>
        <p:spPr>
          <a:xfrm>
            <a:off x="722376" y="2796159"/>
            <a:ext cx="10753344" cy="347853"/>
          </a:xfrm>
          <a:prstGeom prst="rect">
            <a:avLst/>
          </a:prstGeom>
          <a:noFill/>
          <a:ln/>
        </p:spPr>
        <p:txBody>
          <a:bodyPr wrap="square" lIns="0" tIns="0" rIns="0" bIns="0" rtlCol="0" anchor="t"/>
          <a:lstStyle/>
          <a:p>
            <a:pPr>
              <a:lnSpc>
                <a:spcPct val="125000"/>
              </a:lnSpc>
              <a:tabLst>
                <a:tab pos="2754679" algn="l"/>
                <a:tab pos="5483957" algn="l"/>
                <a:tab pos="821323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.①②③④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B.②④①③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C.②③④①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.③②④①</a:t>
            </a:r>
            <a:endParaRPr lang="en-US" altLang="zh-CN" sz="2000" dirty="0"/>
          </a:p>
        </p:txBody>
      </p:sp>
      <p:sp>
        <p:nvSpPr>
          <p:cNvPr id="6" name="QC_7_AS.337_1#538bd4554?vja=1&amp;pid=2bebbe388&amp;color=0,0,0&amp;vtp=1"/>
          <p:cNvSpPr/>
          <p:nvPr/>
        </p:nvSpPr>
        <p:spPr>
          <a:xfrm>
            <a:off x="722376" y="3220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内容可知，英雄接受神秘的召唤，在智者的帮助下踏上冒险之旅，经历一系列艰难的考验，面对生死危机，获得重生，最后回到平凡的世界，超越过去的自己，进入更高的精神境界。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342822a1e?vja=1&amp;pid=ca92e3899&amp;color=0,0,0&amp;vtp=1">
            <a:extLst>
              <a:ext uri="{FF2B5EF4-FFF2-40B4-BE49-F238E27FC236}">
                <a16:creationId xmlns:a16="http://schemas.microsoft.com/office/drawing/2014/main" id="{8828D992-32DA-EE0F-1136-6697F7F2FF28}"/>
              </a:ext>
            </a:extLst>
          </p:cNvPr>
          <p:cNvSpPr/>
          <p:nvPr/>
        </p:nvSpPr>
        <p:spPr>
          <a:xfrm>
            <a:off x="722376" y="900000"/>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get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endParaRPr lang="en-US" altLang="zh-CN" sz="2000" dirty="0"/>
          </a:p>
        </p:txBody>
      </p:sp>
      <p:sp>
        <p:nvSpPr>
          <p:cNvPr id="3" name="QB_6_AS.18_1#342822a1e?vja=1&amp;pid=ca92e3899&amp;color=0,0,0&amp;vtp=1">
            <a:extLst>
              <a:ext uri="{FF2B5EF4-FFF2-40B4-BE49-F238E27FC236}">
                <a16:creationId xmlns:a16="http://schemas.microsoft.com/office/drawing/2014/main" id="{95942D2E-AAC3-5A0F-800C-842C66B848AB}"/>
              </a:ext>
            </a:extLst>
          </p:cNvPr>
          <p:cNvSpPr/>
          <p:nvPr/>
        </p:nvSpPr>
        <p:spPr>
          <a:xfrm>
            <a:off x="722376" y="1706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句意为：正是她在困难时期的无私支持帮助我们迅速渡过了危机。get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through是固定搭配，意为“渡过（难关）；熬过（困难时期）”。故填through。</a:t>
            </a:r>
            <a:endParaRPr lang="en-US" altLang="zh-CN" sz="2200" dirty="0"/>
          </a:p>
        </p:txBody>
      </p:sp>
      <p:sp>
        <p:nvSpPr>
          <p:cNvPr id="4" name="QB_6_AN.17_1#342822a1e.blank?vja=1&amp;pid=ca92e3899&amp;color=0,0,0&amp;vpa=4&amp;vtp=1">
            <a:extLst>
              <a:ext uri="{FF2B5EF4-FFF2-40B4-BE49-F238E27FC236}">
                <a16:creationId xmlns:a16="http://schemas.microsoft.com/office/drawing/2014/main" id="{AAB26A2B-2956-B158-B6EF-30853E724090}"/>
              </a:ext>
            </a:extLst>
          </p:cNvPr>
          <p:cNvSpPr/>
          <p:nvPr/>
        </p:nvSpPr>
        <p:spPr>
          <a:xfrm>
            <a:off x="9311259" y="849200"/>
            <a:ext cx="846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through</a:t>
            </a:r>
            <a:endParaRPr lang="en-US" altLang="zh-CN" sz="2000" dirty="0"/>
          </a:p>
        </p:txBody>
      </p:sp>
      <p:sp>
        <p:nvSpPr>
          <p:cNvPr id="5" name="QB_6_BD.19_1#a6dd41302?vja=1&amp;pid=ca92e3899&amp;color=0,0,0&amp;vtp=1&amp;bt=1"/>
          <p:cNvSpPr/>
          <p:nvPr/>
        </p:nvSpPr>
        <p:spPr>
          <a:xfrm>
            <a:off x="719328" y="2617609"/>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anxious.</a:t>
            </a:r>
            <a:endParaRPr lang="en-US" altLang="zh-CN" sz="2000" dirty="0"/>
          </a:p>
        </p:txBody>
      </p:sp>
      <p:sp>
        <p:nvSpPr>
          <p:cNvPr id="6" name="QB_6_AN.20_1#a6dd41302.blank?vja=1&amp;pid=ca92e3899&amp;color=0,0,0&amp;vpa=5&amp;vtp=1"/>
          <p:cNvSpPr/>
          <p:nvPr/>
        </p:nvSpPr>
        <p:spPr>
          <a:xfrm>
            <a:off x="6975983" y="2566809"/>
            <a:ext cx="1479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experience</a:t>
            </a:r>
            <a:endParaRPr lang="en-US" altLang="zh-CN" sz="2000" dirty="0"/>
          </a:p>
        </p:txBody>
      </p:sp>
      <p:sp>
        <p:nvSpPr>
          <p:cNvPr id="7" name="QB_6_AS.21_1#a6dd41302?vja=1&amp;pid=ca92e3899&amp;color=0,0,0&amp;vtp=1"/>
          <p:cNvSpPr/>
          <p:nvPr/>
        </p:nvSpPr>
        <p:spPr>
          <a:xfrm>
            <a:off x="719328" y="3418343"/>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句意为：当面临危险和冲突时，人们往往会血压升高，感到紧张或焦虑。tend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sth为固定搭配，意为“往往会做某事”。故填to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endParaRPr lang="en-US" altLang="zh-CN" sz="2200" dirty="0"/>
          </a:p>
        </p:txBody>
      </p:sp>
    </p:spTree>
    <p:extLst>
      <p:ext uri="{BB962C8B-B14F-4D97-AF65-F5344CB8AC3E}">
        <p14:creationId xmlns:p14="http://schemas.microsoft.com/office/powerpoint/2010/main" val="31514115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38_1#aa51c4061?vja=1&amp;pid=2bebbe3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popular?(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9_1#aa51c4061.bracket?vja=1&amp;pid=2bebbe388&amp;color=0,0,0&amp;vpa=158&amp;vtp=1"/>
          <p:cNvSpPr/>
          <p:nvPr/>
        </p:nvSpPr>
        <p:spPr>
          <a:xfrm>
            <a:off x="615029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38_2#aa51c4061.choices?vja=1&amp;pid=2bebbe38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updated.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endParaRPr lang="en-US" altLang="zh-CN" sz="2000" dirty="0"/>
          </a:p>
        </p:txBody>
      </p:sp>
      <p:sp>
        <p:nvSpPr>
          <p:cNvPr id="5" name="QC_7_AS.340_1#aa51c4061?vja=1&amp;pid=2bebbe388&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Hero’s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updated,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symbolic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lives.”可知，神话故事中的英雄之旅如此流行是因为它是我们思考人生的一种方式。故选A项。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341_1#a91e5e8d6?vja=1&amp;pid=2bebbe3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2_1#a91e5e8d6.bracket?vja=1&amp;pid=2bebbe388&amp;color=0,0,0&amp;vpa=159&amp;vtp=1"/>
          <p:cNvSpPr/>
          <p:nvPr/>
        </p:nvSpPr>
        <p:spPr>
          <a:xfrm>
            <a:off x="71771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41_2#a91e5e8d6.choices?vja=1&amp;pid=2bebbe38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danger.</a:t>
            </a:r>
            <a:endParaRPr lang="en-US" altLang="zh-CN" sz="2000" dirty="0"/>
          </a:p>
        </p:txBody>
      </p:sp>
      <p:sp>
        <p:nvSpPr>
          <p:cNvPr id="5" name="QC_7_AS.343_1#a91e5e8d6?vja=1&amp;pid=2bebbe388&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literally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Voldemort,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scary.Joseph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Campbell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seek.’”以及倒数第二段内容可知，在你害怕进入的洞穴里有你所寻找的宝藏，由此推知，作者认为只有进入这些你害怕进入的洞穴才能找到你要寻找的宝藏。A项与作者的表述不符。故选A项。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344_1#b72aed222?vja=1&amp;pid=2bebbe3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5_1#b72aed222.bracket?vja=1&amp;pid=2bebbe388&amp;color=0,0,0&amp;vpa=160&amp;vtp=1"/>
          <p:cNvSpPr/>
          <p:nvPr/>
        </p:nvSpPr>
        <p:spPr>
          <a:xfrm>
            <a:off x="71866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344_2#b72aed222.choices?vja=1&amp;pid=2bebbe38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Thousand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Conquer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Hero</a:t>
            </a:r>
            <a:endParaRPr lang="en-US" altLang="zh-CN" sz="2000" dirty="0"/>
          </a:p>
        </p:txBody>
      </p:sp>
      <p:sp>
        <p:nvSpPr>
          <p:cNvPr id="5" name="QC_7_AS.346_1#b72aed222?vja=1&amp;pid=2bebbe388&amp;color=0,0,0&amp;vtp=1"/>
          <p:cNvSpPr/>
          <p:nvPr/>
        </p:nvSpPr>
        <p:spPr>
          <a:xfrm>
            <a:off x="722376" y="2077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主旨大意题。文章第一段中的“So,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‘Hero’s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点明了主题，第二段介绍了成为英雄要经历哪些过程，第三、四、五段介绍了英雄之旅存在于所有人类文化中，并且不断更新，你的日常生活或许也和英雄的冒险有一些异曲同工之处。因此，B项（英雄之旅）适合作为本文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M_6_BD.347_1#7e61e9534?vja=1&amp;pid=ab88c8000&amp;color=0,0,0&amp;vtp=1&amp;bt=1"/>
          <p:cNvSpPr/>
          <p:nvPr/>
        </p:nvSpPr>
        <p:spPr>
          <a:xfrm>
            <a:off x="722376" y="900000"/>
            <a:ext cx="10753344" cy="453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[湖南长沙长郡中学2024高二期中]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beauty.Suddenly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（污物）.She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fantastic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flowers.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uprooted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daughter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Daddy,”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reported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M_6_BD.347_2#7e61e9534?vja=1&amp;pid=ab88c8000&amp;color=0,0,0&amp;mp=1&amp;vtp=1&amp;bt=1"/>
          <p:cNvSpPr/>
          <p:nvPr/>
        </p:nvSpPr>
        <p:spPr>
          <a:xfrm>
            <a:off x="722376" y="900000"/>
            <a:ext cx="10753344" cy="2247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plant.Hearing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guilty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cleaning.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plant.</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（最佳的）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difficulty.</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
        <p:nvSpPr>
          <p:cNvPr id="3" name="QM_6_EX.348_1#7e61e9534?vja=1&amp;pid=ab88c8000&amp;color=0,0,0&amp;vtp=1"/>
          <p:cNvSpPr/>
          <p:nvPr/>
        </p:nvSpPr>
        <p:spPr>
          <a:xfrm>
            <a:off x="722376" y="3188222"/>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本文讲述了一个小女孩看到父亲养的珍贵植物的底部粘上了很脏的泥土，于是将植物拔出并清洗其根部，导致植物几乎死亡的故事。通过这个故事，我们获得启示：每种植物都有其适宜的土壤，正如每个人都有适合自己精神成长的最佳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7_BD.349_1#41dfe8be7.choices?vja=1&amp;pid=7e61e953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weeded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brought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attended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endParaRPr lang="en-US" altLang="zh-CN" sz="2000" dirty="0"/>
          </a:p>
        </p:txBody>
      </p:sp>
      <p:sp>
        <p:nvSpPr>
          <p:cNvPr id="3" name="QC_7_AN.350_1#41dfe8be7.bracket?vja=1&amp;pid=7e61e9534&amp;color=0,0,0&amp;vpa=161&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51_1#41dfe8be7?vja=1&amp;pid=7e61e9534&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care可知，她的父亲应该是细心地照料这些珍贵的植物。attend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to意为“照料”。故选C项。</a:t>
            </a:r>
            <a:endParaRPr lang="en-US" altLang="zh-CN" sz="2200" dirty="0"/>
          </a:p>
        </p:txBody>
      </p:sp>
      <p:sp>
        <p:nvSpPr>
          <p:cNvPr id="5" name="QC_7_BD.352_1#69c444044.choices?vja=1&amp;pid=7e61e9534&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.collected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B.attracted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C.attacked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.shocked</a:t>
            </a:r>
            <a:endParaRPr lang="en-US" altLang="zh-CN" sz="2000" dirty="0"/>
          </a:p>
        </p:txBody>
      </p:sp>
      <p:sp>
        <p:nvSpPr>
          <p:cNvPr id="6" name="QC_7_AN.353_1#69c444044.bracket?vja=1&amp;pid=7e61e9534&amp;color=0,0,0&amp;vpa=162&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54_1#69c444044?vja=1&amp;pid=7e61e9534&amp;color=0,0,0&amp;vtp=1"/>
          <p:cNvSpPr/>
          <p:nvPr/>
        </p:nvSpPr>
        <p:spPr>
          <a:xfrm>
            <a:off x="722376" y="2547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admired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striking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beauty.”可知，女孩走过去欣赏这株美丽的植物，因此她是被它吸引。故选B项。</a:t>
            </a:r>
            <a:endParaRPr lang="en-US" altLang="zh-CN" sz="2200" dirty="0"/>
          </a:p>
        </p:txBody>
      </p:sp>
      <p:sp>
        <p:nvSpPr>
          <p:cNvPr id="8" name="QC_7_BD.355_1#510003b1d.choices?vja=1&amp;pid=7e61e9534&amp;color=0,0,0&amp;vtp=1"/>
          <p:cNvSpPr/>
          <p:nvPr/>
        </p:nvSpPr>
        <p:spPr>
          <a:xfrm>
            <a:off x="722376" y="3354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.recalled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B.observed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C.recognised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.concluded</a:t>
            </a:r>
            <a:endParaRPr lang="en-US" altLang="zh-CN" sz="2000" dirty="0"/>
          </a:p>
        </p:txBody>
      </p:sp>
      <p:sp>
        <p:nvSpPr>
          <p:cNvPr id="9" name="QC_7_AN.356_1#510003b1d.bracket?vja=1&amp;pid=7e61e9534&amp;color=0,0,0&amp;vpa=163&amp;vtp=1"/>
          <p:cNvSpPr/>
          <p:nvPr/>
        </p:nvSpPr>
        <p:spPr>
          <a:xfrm>
            <a:off x="1176401" y="3354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57_1#510003b1d?vja=1&amp;pid=7e61e9534&amp;color=0,0,0&amp;vtp=1"/>
          <p:cNvSpPr/>
          <p:nvPr/>
        </p:nvSpPr>
        <p:spPr>
          <a:xfrm>
            <a:off x="722376" y="3779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filth可推知，这株植物长在一堆污物中是女孩走近后观察到的情况。故选B项。</a:t>
            </a:r>
            <a:endParaRPr lang="en-US" altLang="zh-CN" sz="2200" dirty="0"/>
          </a:p>
        </p:txBody>
      </p:sp>
      <p:sp>
        <p:nvSpPr>
          <p:cNvPr id="11" name="QC_7_BD.358_1#f58eb2745.choices?vja=1&amp;pid=7e61e9534&amp;color=0,0,0&amp;vtp=1"/>
          <p:cNvSpPr/>
          <p:nvPr/>
        </p:nvSpPr>
        <p:spPr>
          <a:xfrm>
            <a:off x="722376" y="4586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.formation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B.presentation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C.presence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.composition</a:t>
            </a:r>
            <a:endParaRPr lang="en-US" altLang="zh-CN" sz="2000" dirty="0"/>
          </a:p>
        </p:txBody>
      </p:sp>
      <p:sp>
        <p:nvSpPr>
          <p:cNvPr id="12" name="QC_7_AN.359_1#f58eb2745.bracket?vja=1&amp;pid=7e61e9534&amp;color=0,0,0&amp;vpa=164&amp;vtp=1"/>
          <p:cNvSpPr/>
          <p:nvPr/>
        </p:nvSpPr>
        <p:spPr>
          <a:xfrm>
            <a:off x="1176401" y="4586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3" name="QC_7_AS.360_1#f58eb2745?vja=1&amp;pid=7e61e9534&amp;color=0,0,0&amp;vtp=1"/>
          <p:cNvSpPr/>
          <p:nvPr/>
        </p:nvSpPr>
        <p:spPr>
          <a:xfrm>
            <a:off x="722376" y="50115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filth和下文“She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plant.”可知，女孩不能忍受这株植物的底部存在泥土。故选C项。formation意为“形成”；presentation意为“呈现”；presence意为“存在”；composition意为“组成”。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7_BD.361_1#872be7db7.choices?vja=1&amp;pid=7e61e953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.held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B.picked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C.pulled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.dragged</a:t>
            </a:r>
            <a:endParaRPr lang="en-US" altLang="zh-CN" sz="2000" dirty="0"/>
          </a:p>
        </p:txBody>
      </p:sp>
      <p:sp>
        <p:nvSpPr>
          <p:cNvPr id="3" name="QC_7_AN.362_1#872be7db7.bracket?vja=1&amp;pid=7e61e9534&amp;color=0,0,0&amp;vpa=165&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63_1#872be7db7?vja=1&amp;pid=7e61e9534&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dirt可推知，她是用尽力气把植物从泥土里拔出来。故选C项。</a:t>
            </a:r>
            <a:endParaRPr lang="en-US" altLang="zh-CN" sz="2200" dirty="0"/>
          </a:p>
        </p:txBody>
      </p:sp>
      <p:sp>
        <p:nvSpPr>
          <p:cNvPr id="5" name="QC_7_BD.364_1#ab21e889b.choices?vja=1&amp;pid=7e61e9534&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.flowers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B.branches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C.leaves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.roots</a:t>
            </a:r>
            <a:endParaRPr lang="en-US" altLang="zh-CN" sz="2000" dirty="0"/>
          </a:p>
        </p:txBody>
      </p:sp>
      <p:sp>
        <p:nvSpPr>
          <p:cNvPr id="6" name="QC_7_AN.365_1#ab21e889b.bracket?vja=1&amp;pid=7e61e9534&amp;color=0,0,0&amp;vpa=166&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66_1#ab21e889b?vja=1&amp;pid=7e61e9534&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tolerate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bottom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fantastic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flowers.”可知，她无法忍受植物底部有泥土，所以此处指她把植物拔出来清洗根部。故选D项。</a:t>
            </a:r>
            <a:endParaRPr lang="en-US" altLang="zh-CN" sz="2200" dirty="0"/>
          </a:p>
        </p:txBody>
      </p:sp>
      <p:sp>
        <p:nvSpPr>
          <p:cNvPr id="8" name="QC_7_BD.367_1#7e4c3cbfd.choices?vja=1&amp;pid=7e61e9534&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C.operation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.project</a:t>
            </a:r>
            <a:endParaRPr lang="en-US" altLang="zh-CN" sz="2000" dirty="0"/>
          </a:p>
        </p:txBody>
      </p:sp>
      <p:sp>
        <p:nvSpPr>
          <p:cNvPr id="9" name="QC_7_AN.368_1#7e4c3cbfd.bracket?vja=1&amp;pid=7e61e9534&amp;color=0,0,0&amp;vpa=167&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69_1#7e4c3cbfd?vja=1&amp;pid=7e61e9534&amp;color=0,0,0&amp;vtp=1"/>
          <p:cNvSpPr/>
          <p:nvPr/>
        </p:nvSpPr>
        <p:spPr>
          <a:xfrm>
            <a:off x="722376" y="41606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根据上文“She____the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away.”可知，女孩清除了这株植物上的泥土，由此推知，她会觉得自己做了件好事。do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deed是固定短语，意为“做一件好事”。故选A项。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0_1#2d66d147d.choices?vja=1&amp;pid=7e61e9534&amp;color=0,0,0&amp;vtp=1">
            <a:extLst>
              <a:ext uri="{FF2B5EF4-FFF2-40B4-BE49-F238E27FC236}">
                <a16:creationId xmlns:a16="http://schemas.microsoft.com/office/drawing/2014/main" id="{FB04A995-44FB-CFC4-85EF-BBA63427CB12}"/>
              </a:ext>
            </a:extLst>
          </p:cNvPr>
          <p:cNvSpPr/>
          <p:nvPr/>
        </p:nvSpPr>
        <p:spPr>
          <a:xfrm>
            <a:off x="722376" y="9000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.burning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B.bathing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C.breathing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.dying</a:t>
            </a:r>
            <a:endParaRPr lang="en-US" altLang="zh-CN" sz="2000" dirty="0"/>
          </a:p>
        </p:txBody>
      </p:sp>
      <p:sp>
        <p:nvSpPr>
          <p:cNvPr id="3" name="QC_7_AS.372_1#2d66d147d?vja=1&amp;pid=7e61e9534&amp;color=0,0,0&amp;vtp=1">
            <a:extLst>
              <a:ext uri="{FF2B5EF4-FFF2-40B4-BE49-F238E27FC236}">
                <a16:creationId xmlns:a16="http://schemas.microsoft.com/office/drawing/2014/main" id="{446BBC6A-77C7-2852-5662-2FD7454D236B}"/>
              </a:ext>
            </a:extLst>
          </p:cNvPr>
          <p:cNvSpPr/>
          <p:nvPr/>
        </p:nvSpPr>
        <p:spPr>
          <a:xfrm>
            <a:off x="722376" y="13285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plant可知，被连根拔起的植物在烈日下快死了。故选D项。</a:t>
            </a:r>
            <a:endParaRPr lang="en-US" altLang="zh-CN" sz="2200" dirty="0"/>
          </a:p>
        </p:txBody>
      </p:sp>
      <p:sp>
        <p:nvSpPr>
          <p:cNvPr id="4" name="QC_7_AN.371_1#2d66d147d.bracket?vja=1&amp;pid=7e61e9534&amp;color=0,0,0&amp;vpa=168&amp;vtp=1">
            <a:extLst>
              <a:ext uri="{FF2B5EF4-FFF2-40B4-BE49-F238E27FC236}">
                <a16:creationId xmlns:a16="http://schemas.microsoft.com/office/drawing/2014/main" id="{D5C89597-B3C1-54ED-8FB5-52BB31FEAE30}"/>
              </a:ext>
            </a:extLst>
          </p:cNvPr>
          <p:cNvSpPr/>
          <p:nvPr/>
        </p:nvSpPr>
        <p:spPr>
          <a:xfrm>
            <a:off x="1176401" y="9000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5" name="QC_7_BD.373_1#aa5dce029.choices?vja=1&amp;pid=7e61e9534&amp;color=0,0,0&amp;vtp=1&amp;bt=1"/>
          <p:cNvSpPr/>
          <p:nvPr/>
        </p:nvSpPr>
        <p:spPr>
          <a:xfrm>
            <a:off x="722376" y="2130651"/>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.confirm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B.exhibit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C.evaluate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.celebrate</a:t>
            </a:r>
            <a:endParaRPr lang="en-US" altLang="zh-CN" sz="2000" dirty="0"/>
          </a:p>
        </p:txBody>
      </p:sp>
      <p:sp>
        <p:nvSpPr>
          <p:cNvPr id="6" name="QC_7_AN.374_1#aa5dce029.bracket?vja=1&amp;pid=7e61e9534&amp;color=0,0,0&amp;vpa=169&amp;vtp=1"/>
          <p:cNvSpPr/>
          <p:nvPr/>
        </p:nvSpPr>
        <p:spPr>
          <a:xfrm>
            <a:off x="1176401" y="213065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75_1#aa5dce029?vja=1&amp;pid=7e61e9534&amp;color=0,0,0&amp;vtp=1"/>
          <p:cNvSpPr/>
          <p:nvPr/>
        </p:nvSpPr>
        <p:spPr>
          <a:xfrm>
            <a:off x="722376" y="2550385"/>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根据上文proud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____可知，女孩对自己做的事情感到很骄傲，因此她应是向父亲展示自己的成就。故选B项。</a:t>
            </a:r>
            <a:endParaRPr lang="en-US" altLang="zh-CN" sz="2200" dirty="0"/>
          </a:p>
        </p:txBody>
      </p:sp>
      <p:sp>
        <p:nvSpPr>
          <p:cNvPr id="8" name="QC_7_BD.376_1#b27e9b382.choices?vja=1&amp;pid=7e61e9534&amp;color=0,0,0&amp;vtp=1"/>
          <p:cNvSpPr/>
          <p:nvPr/>
        </p:nvSpPr>
        <p:spPr>
          <a:xfrm>
            <a:off x="722376" y="3357597"/>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.thoughtlessly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B.distantly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C.patiently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.innocently</a:t>
            </a:r>
            <a:endParaRPr lang="en-US" altLang="zh-CN" sz="2000" dirty="0"/>
          </a:p>
        </p:txBody>
      </p:sp>
      <p:sp>
        <p:nvSpPr>
          <p:cNvPr id="9" name="QC_7_AN.377_1#b27e9b382.bracket?vja=1&amp;pid=7e61e9534&amp;color=0,0,0&amp;vpa=170&amp;vtp=1"/>
          <p:cNvSpPr/>
          <p:nvPr/>
        </p:nvSpPr>
        <p:spPr>
          <a:xfrm>
            <a:off x="1303401" y="3357597"/>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7_AS.378_1#b27e9b382?vja=1&amp;pid=7e61e9534&amp;color=0,0,0&amp;vtp=1"/>
          <p:cNvSpPr/>
          <p:nvPr/>
        </p:nvSpPr>
        <p:spPr>
          <a:xfrm>
            <a:off x="722376" y="3782285"/>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根据上文内容可知，女孩认为自己清理了这株植物上的污泥是做了一件好事，却不知道自己犯了错误，因此是天真地向父亲说出这句话。故选D项。thoughtlessly意为“欠考虑地”；innocently意为“天真地”。</a:t>
            </a:r>
            <a:endParaRPr lang="en-US" altLang="zh-CN" sz="2200" dirty="0"/>
          </a:p>
        </p:txBody>
      </p:sp>
    </p:spTree>
    <p:extLst>
      <p:ext uri="{BB962C8B-B14F-4D97-AF65-F5344CB8AC3E}">
        <p14:creationId xmlns:p14="http://schemas.microsoft.com/office/powerpoint/2010/main" val="8885454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8" name="QC_7_BD.379_1#2abe09918.choices?vja=1&amp;pid=7e61e9534&amp;color=0,0,0&amp;vtp=1"/>
          <p:cNvSpPr/>
          <p:nvPr/>
        </p:nvSpPr>
        <p:spPr>
          <a:xfrm>
            <a:off x="722376" y="1156661"/>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.reserve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B.medicine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C.medium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.venue</a:t>
            </a:r>
            <a:endParaRPr lang="en-US" altLang="zh-CN" sz="2000" dirty="0"/>
          </a:p>
        </p:txBody>
      </p:sp>
      <p:sp>
        <p:nvSpPr>
          <p:cNvPr id="9" name="QC_7_AN.380_1#2abe09918.bracket?vja=1&amp;pid=7e61e9534&amp;color=0,0,0&amp;vpa=171&amp;vtp=1"/>
          <p:cNvSpPr/>
          <p:nvPr/>
        </p:nvSpPr>
        <p:spPr>
          <a:xfrm>
            <a:off x="1294003" y="1156661"/>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81_1#2abe09918?vja=1&amp;pid=7e61e9534&amp;color=0,0,0&amp;vtp=1"/>
          <p:cNvSpPr/>
          <p:nvPr/>
        </p:nvSpPr>
        <p:spPr>
          <a:xfrm>
            <a:off x="722376" y="1581349"/>
            <a:ext cx="10753344" cy="770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filthy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best和下文to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plant可推知，肮脏的泥土应该是种植该植物的最佳培养基。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7_AS.381_2#2abe09918?vja=1&amp;pid=7e61e9534&amp;color=0,0,0&amp;mp=1&amp;vtp=1&amp;bt=1"/>
          <p:cNvSpPr/>
          <p:nvPr/>
        </p:nvSpPr>
        <p:spPr>
          <a:xfrm>
            <a:off x="722376" y="900000"/>
            <a:ext cx="10753344" cy="1113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medium熟词生义</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.媒介；手段</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.中号的</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.介质；培养基；环境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5" name="QB_6_BD.22_1#c4a5fd719?vja=1&amp;pid=ca92e3899&amp;color=0,0,0&amp;vtp=1"/>
          <p:cNvSpPr/>
          <p:nvPr/>
        </p:nvSpPr>
        <p:spPr>
          <a:xfrm>
            <a:off x="722376" y="9027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reunited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a:t>
            </a:r>
            <a:endParaRPr lang="en-US" altLang="zh-CN" sz="2000" dirty="0"/>
          </a:p>
        </p:txBody>
      </p:sp>
      <p:sp>
        <p:nvSpPr>
          <p:cNvPr id="6" name="QB_6_AN.23_1#c4a5fd719.blank?vja=1&amp;pid=ca92e3899&amp;color=0,0,0&amp;vpa=6&amp;vtp=1"/>
          <p:cNvSpPr/>
          <p:nvPr/>
        </p:nvSpPr>
        <p:spPr>
          <a:xfrm>
            <a:off x="8221472" y="8646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7" name="QB_6_AS.24_1#c4a5fd719?vja=1&amp;pid=ca92e3899&amp;color=0,0,0&amp;vtp=1"/>
          <p:cNvSpPr/>
          <p:nvPr/>
        </p:nvSpPr>
        <p:spPr>
          <a:xfrm>
            <a:off x="722376" y="1327388"/>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句意为：令我们欣慰的是，这个多年前失踪的男孩最终与他的家人团聚了。be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reunited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重聚”。</a:t>
            </a:r>
            <a:endParaRPr lang="en-US" altLang="zh-CN" sz="2200" dirty="0"/>
          </a:p>
        </p:txBody>
      </p:sp>
      <p:sp>
        <p:nvSpPr>
          <p:cNvPr id="8" name="QB_6_BD.25_1#8d13b312b?vja=1&amp;pid=ca92e3899&amp;color=0,0,0&amp;vtp=1"/>
          <p:cNvSpPr/>
          <p:nvPr/>
        </p:nvSpPr>
        <p:spPr>
          <a:xfrm>
            <a:off x="722376" y="2127488"/>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（anticipate）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p:txBody>
      </p:sp>
      <p:sp>
        <p:nvSpPr>
          <p:cNvPr id="9" name="QB_6_AN.26_1#8d13b312b.blank?vja=1&amp;pid=ca92e3899&amp;color=0,0,0&amp;vpa=7&amp;vtp=1"/>
          <p:cNvSpPr/>
          <p:nvPr/>
        </p:nvSpPr>
        <p:spPr>
          <a:xfrm>
            <a:off x="1855851" y="2457688"/>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anticipated</a:t>
            </a:r>
            <a:endParaRPr lang="en-US" altLang="zh-CN" sz="2000" dirty="0"/>
          </a:p>
        </p:txBody>
      </p:sp>
      <p:sp>
        <p:nvSpPr>
          <p:cNvPr id="10" name="QB_6_AS.27_1#8d13b312b?vja=1&amp;pid=ca92e3899&amp;color=0,0,0&amp;vtp=1"/>
          <p:cNvSpPr/>
          <p:nvPr/>
        </p:nvSpPr>
        <p:spPr>
          <a:xfrm>
            <a:off x="722376" y="2927588"/>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句意为：我们不仅要着眼于解决当前紧迫的问题，还要努力解决未来的预期问题。分析句子结构可知，设空处作非谓语，anticipate与problems之间为逻辑上的被动关系，应用过去分词形式作定语。故填anticipated。</a:t>
            </a:r>
            <a:endParaRPr lang="en-US" altLang="zh-CN" sz="2200" dirty="0"/>
          </a:p>
        </p:txBody>
      </p:sp>
      <p:sp>
        <p:nvSpPr>
          <p:cNvPr id="11" name="QB_6_BD.28_1#4598aa488?vja=1&amp;pid=ca92e3899&amp;color=0,0,0&amp;vtp=1&amp;bt=1"/>
          <p:cNvSpPr/>
          <p:nvPr/>
        </p:nvSpPr>
        <p:spPr>
          <a:xfrm>
            <a:off x="722376" y="415009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television,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12" name="QB_6_AN.29_1#4598aa488.blank?vja=1&amp;pid=ca92e3899&amp;color=0,0,0&amp;vpa=8&amp;vtp=1"/>
          <p:cNvSpPr/>
          <p:nvPr/>
        </p:nvSpPr>
        <p:spPr>
          <a:xfrm>
            <a:off x="1386142" y="4492990"/>
            <a:ext cx="1408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distracted</a:t>
            </a:r>
            <a:endParaRPr lang="en-US" altLang="zh-CN" sz="2000" dirty="0"/>
          </a:p>
        </p:txBody>
      </p:sp>
      <p:sp>
        <p:nvSpPr>
          <p:cNvPr id="13" name="QB_6_AS.30_1#4598aa488?vja=1&amp;pid=ca92e3899&amp;color=0,0,0&amp;vtp=1"/>
          <p:cNvSpPr/>
          <p:nvPr/>
        </p:nvSpPr>
        <p:spPr>
          <a:xfrm>
            <a:off x="722376" y="4950824"/>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句意为：如果别人正在看电视，要确保你的孩子离得足够远，以使得他/她不会被电视分心。情态动词can后面用动词原形，结合句意和by可知,he/she与distract之间为被动关系，应用被动语态。故填be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distracted。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9" grpId="0" build="p" animBg="1"/>
      <p:bldP spid="10" grpId="0" build="p" animBg="1"/>
      <p:bldP spid="12" grpId="0" build="p" animBg="1"/>
      <p:bldP spid="1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7_BD.382_1#addadbd42.choices?vja=1&amp;pid=7e61e953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B.same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C.dirty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.loose</a:t>
            </a:r>
            <a:endParaRPr lang="en-US" altLang="zh-CN" sz="2000" dirty="0"/>
          </a:p>
        </p:txBody>
      </p:sp>
      <p:sp>
        <p:nvSpPr>
          <p:cNvPr id="3" name="QC_7_AN.383_1#addadbd42.bracket?vja=1&amp;pid=7e61e9534&amp;color=0,0,0&amp;vpa=172&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84_1#addadbd42?vja=1&amp;pid=7e61e9534&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gardener及语境可推知，好的园丁会为植物混合合适的土壤。故选A项。</a:t>
            </a:r>
            <a:endParaRPr lang="en-US" altLang="zh-CN" sz="2200" dirty="0"/>
          </a:p>
        </p:txBody>
      </p:sp>
      <p:sp>
        <p:nvSpPr>
          <p:cNvPr id="5" name="QC_7_BD.385_1#a24e2af44.choices?vja=1&amp;pid=7e61e9534&amp;color=0,0,0&amp;vtp=1"/>
          <p:cNvSpPr/>
          <p:nvPr/>
        </p:nvSpPr>
        <p:spPr>
          <a:xfrm>
            <a:off x="722376" y="16637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.Moreover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B.Likewise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C.Rather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.Nevertheless</a:t>
            </a:r>
            <a:endParaRPr lang="en-US" altLang="zh-CN" sz="2000" dirty="0"/>
          </a:p>
        </p:txBody>
      </p:sp>
      <p:sp>
        <p:nvSpPr>
          <p:cNvPr id="6" name="QC_7_AN.386_1#a24e2af44.bracket?vja=1&amp;pid=7e61e9534&amp;color=0,0,0&amp;vpa=173&amp;vtp=1"/>
          <p:cNvSpPr/>
          <p:nvPr/>
        </p:nvSpPr>
        <p:spPr>
          <a:xfrm>
            <a:off x="1303401" y="16637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7_AS.387_1#a24e2af44?vja=1&amp;pid=7e61e9534&amp;color=0,0,0&amp;vtp=1"/>
          <p:cNvSpPr/>
          <p:nvPr/>
        </p:nvSpPr>
        <p:spPr>
          <a:xfrm>
            <a:off x="722376" y="20905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gardener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plant.”和下文each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spiritual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growth可知，作者从园丁培育植物谈到培育人的精神成长，两者有相似之处。故选B项。likewise意为“同样地”。</a:t>
            </a:r>
            <a:endParaRPr lang="en-US" altLang="zh-CN" sz="2200" dirty="0"/>
          </a:p>
        </p:txBody>
      </p:sp>
      <p:sp>
        <p:nvSpPr>
          <p:cNvPr id="8" name="QC_7_BD.388_1#25cb1de9b.choices?vja=1&amp;pid=7e61e9534&amp;color=0,0,0&amp;vtp=1"/>
          <p:cNvSpPr/>
          <p:nvPr/>
        </p:nvSpPr>
        <p:spPr>
          <a:xfrm>
            <a:off x="722376" y="32787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.environment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B.mode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C.neighbourhood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.opportunity</a:t>
            </a:r>
            <a:endParaRPr lang="en-US" altLang="zh-CN" sz="2000" dirty="0"/>
          </a:p>
        </p:txBody>
      </p:sp>
      <p:sp>
        <p:nvSpPr>
          <p:cNvPr id="9" name="QC_7_AN.389_1#25cb1de9b.bracket?vja=1&amp;pid=7e61e9534&amp;color=0,0,0&amp;vpa=174&amp;vtp=1"/>
          <p:cNvSpPr/>
          <p:nvPr/>
        </p:nvSpPr>
        <p:spPr>
          <a:xfrm>
            <a:off x="1303401" y="32787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90_1#25cb1de9b?vja=1&amp;pid=7e61e9534&amp;color=0,0,0&amp;vtp=1"/>
          <p:cNvSpPr/>
          <p:nvPr/>
        </p:nvSpPr>
        <p:spPr>
          <a:xfrm>
            <a:off x="722376" y="37034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plant可推知，此处是类比，土壤之于植物正如环境之于人。故选A项。</a:t>
            </a:r>
            <a:endParaRPr lang="en-US" altLang="zh-CN" sz="2200" dirty="0"/>
          </a:p>
        </p:txBody>
      </p:sp>
      <p:sp>
        <p:nvSpPr>
          <p:cNvPr id="11" name="QC_7_BD.391_1#e86379291.choices?vja=1&amp;pid=7e61e9534&amp;color=0,0,0&amp;vtp=1"/>
          <p:cNvSpPr/>
          <p:nvPr/>
        </p:nvSpPr>
        <p:spPr>
          <a:xfrm>
            <a:off x="722376" y="45106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.unpleasant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B.disorganised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C.immoral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.invisible</a:t>
            </a:r>
            <a:endParaRPr lang="en-US" altLang="zh-CN" sz="2000" dirty="0"/>
          </a:p>
        </p:txBody>
      </p:sp>
      <p:sp>
        <p:nvSpPr>
          <p:cNvPr id="12" name="QC_7_AN.392_1#e86379291.bracket?vja=1&amp;pid=7e61e9534&amp;color=0,0,0&amp;vpa=175&amp;vtp=1"/>
          <p:cNvSpPr/>
          <p:nvPr/>
        </p:nvSpPr>
        <p:spPr>
          <a:xfrm>
            <a:off x="1303401" y="45106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7_AS.393_1#e86379291?vja=1&amp;pid=7e61e9534&amp;color=0,0,0&amp;vtp=1"/>
          <p:cNvSpPr/>
          <p:nvPr/>
        </p:nvSpPr>
        <p:spPr>
          <a:xfrm>
            <a:off x="722376" y="49353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difficulty可知，我们可能会抱怨我们的困难，因此此处是指环境可能看起来是令人不快的。故选A项。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C_3#5206f6aef.fixed?vja=1&amp;pid=72c7e4ea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5206f6aef.fixed?vja=1&amp;pid=72c7e4ea6&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5206f6aef.fixed?vja=1&amp;pid=72c7e4ea6&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建议用时：56分钟</a:t>
            </a: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M_5_BD.394_1#7a386dba8?vja=1&amp;pid=efdb347d3&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[全国新课标Ⅰ2024]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concentration,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（心态）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content.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onscreen.A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shine</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abstraction—such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properties.With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pages.People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M_5_BD.394_2#7a386dba8?vja=1&amp;pid=efdb347d3&amp;color=0,0,0&amp;mp=1&amp;vtp=1&amp;bt=1"/>
          <p:cNvSpPr/>
          <p:nvPr/>
        </p:nvSpPr>
        <p:spPr>
          <a:xfrm>
            <a:off x="722376" y="896112"/>
            <a:ext cx="10753344" cy="4536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hypothesis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（假说）.”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print.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（音频）</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technologies—say,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assigning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demonstrated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pieces.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maximizing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
        <p:nvSpPr>
          <p:cNvPr id="3" name="QM_5_EX.395_1#7a386dba8?vja=1&amp;pid=efdb347d3&amp;color=0,0,0&amp;vtp=1"/>
          <p:cNvSpPr/>
          <p:nvPr/>
        </p:nvSpPr>
        <p:spPr>
          <a:xfrm>
            <a:off x="722376" y="5441759"/>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本文主要说明了纸质书阅读相较于数字阅读的优势及原因。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C_6_BD.396_1#580c4c86e?vja=1&amp;pid=7a386db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7_1#580c4c86e.bracket?vja=1&amp;pid=7a386dba8&amp;color=0,0,0&amp;vpa=176&amp;vtp=1"/>
          <p:cNvSpPr/>
          <p:nvPr/>
        </p:nvSpPr>
        <p:spPr>
          <a:xfrm>
            <a:off x="90662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396_2#580c4c86e.choices?vja=1&amp;pid=7a386dba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a:t>
            </a:r>
            <a:endParaRPr lang="en-US" altLang="zh-CN" sz="2000" dirty="0"/>
          </a:p>
        </p:txBody>
      </p:sp>
      <p:sp>
        <p:nvSpPr>
          <p:cNvPr id="5" name="QC_6_AS.398_1#580c4c86e?vja=1&amp;pid=7a386dba8&amp;color=0,0,0&amp;vtp=1"/>
          <p:cNvSpPr/>
          <p:nvPr/>
        </p:nvSpPr>
        <p:spPr>
          <a:xfrm>
            <a:off x="722376" y="2077847"/>
            <a:ext cx="10753344" cy="3056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词义猜测题。shine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through出现在第二段。该段承接第一段的主旨（纸质阅读比数字阅读效果好）,</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进一步说明能凸显纸质阅读优势的两种情境。第二段前两句说明了第一种情境，即文本长度达到几百词以上时，纸质阅读的效果比数字阅读好。紧接着，shine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through出现在该段第三句，该句的主语是The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benefits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reading。由于该句与前面两句之间没有表示转折关系的关联词，且shine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through之前有副词particularly（尤其）修饰以及之后“when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”描述了某种情况，可推断第三句说明另一种情境下纸质阅读的好处，且表示程度上的递进。结合选项可知，此处指纸质阅读的好处在特定情境下尤为明显。由此可猜测，shine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through的意思是“显现出来；很明显”，与D项（变得容易注意到）意思相近。故选D项。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C_6_BD.399_1#18d4ca6e5?vja=1&amp;pid=7a386db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hypothesis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assume?(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0_1#18d4ca6e5.bracket?vja=1&amp;pid=7a386dba8&amp;color=0,0,0&amp;vpa=177&amp;vtp=1"/>
          <p:cNvSpPr/>
          <p:nvPr/>
        </p:nvSpPr>
        <p:spPr>
          <a:xfrm>
            <a:off x="6191314"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399_2#18d4ca6e5.choices?vja=1&amp;pid=7a386dba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randomly.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endParaRPr lang="en-US" altLang="zh-CN" sz="2000" dirty="0"/>
          </a:p>
        </p:txBody>
      </p:sp>
      <p:sp>
        <p:nvSpPr>
          <p:cNvPr id="5" name="QC_6_AS.401_1#18d4ca6e5?vja=1&amp;pid=7a386dba8&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推理判断题。根据第四段中的“According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mindset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可知，人们在阅读数字文本时的心态与面对社交媒体相近，而社交媒体通常不那么严肃，比起阅读纸质书，人们阅读数字文本时投入的脑力更少。由此可知，该假说认为，读者对待数字文本的态度不那么严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C_6_BD.402_1#9f43ae9fc?vja=1&amp;pid=7a386db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teachers?(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3_1#9f43ae9fc.bracket?vja=1&amp;pid=7a386dba8&amp;color=0,0,0&amp;vpa=178&amp;vtp=1"/>
          <p:cNvSpPr/>
          <p:nvPr/>
        </p:nvSpPr>
        <p:spPr>
          <a:xfrm>
            <a:off x="85297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402_2#9f43ae9fc.choices?vja=1&amp;pid=7a386dba8&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attention.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endParaRPr lang="en-US" altLang="zh-CN" sz="2000" dirty="0"/>
          </a:p>
        </p:txBody>
      </p:sp>
      <p:sp>
        <p:nvSpPr>
          <p:cNvPr id="5" name="QC_6_AS.404_1#9f43ae9fc?vja=1&amp;pid=7a386dba8&amp;color=0,0,0&amp;vtp=1"/>
          <p:cNvSpPr/>
          <p:nvPr/>
        </p:nvSpPr>
        <p:spPr>
          <a:xfrm>
            <a:off x="722376" y="2077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细节理解题。根据第五段中的“Audio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video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engaging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”可知，大学教师越来越多地使用音频和视频是因为它们更吸引人，即音频和视频可以抓住学生的注意力。故选A项。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关键点拨</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本题的解题关键在于理解原文中engaging的意思，该词意为“有趣的；迷人的”，与A项中的hold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attention（吸引学生的注意力）含义相近，由此可确定答案为A项。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C_6_BD.405_1#1ee91d758?vja=1&amp;pid=7a386db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6_1#1ee91d758.bracket?vja=1&amp;pid=7a386dba8&amp;color=0,0,0&amp;vpa=179&amp;vtp=1"/>
          <p:cNvSpPr/>
          <p:nvPr/>
        </p:nvSpPr>
        <p:spPr>
          <a:xfrm>
            <a:off x="67390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405_2#1ee91d758.choices?vja=1&amp;pid=7a386dba8&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C.Print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ignored.</a:t>
            </a:r>
            <a:endParaRPr lang="en-US" altLang="zh-CN" sz="2000" dirty="0"/>
          </a:p>
        </p:txBody>
      </p:sp>
      <p:sp>
        <p:nvSpPr>
          <p:cNvPr id="5" name="QC_6_AS.407_1#1ee91d758?vja=1&amp;pid=7a386dba8&amp;color=0,0,0&amp;vtp=1"/>
          <p:cNvSpPr/>
          <p:nvPr/>
        </p:nvSpPr>
        <p:spPr>
          <a:xfrm>
            <a:off x="722376" y="2839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推理判断题。最后一段中，However的前一句肯定了数字文本、音频和视频在教育中的重要作用，因为However是表示转折关系的副词，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由此可推断该词之后作者会提到一个与前句相反的观点，即不要总是依赖数字文本、音频或视频，应该使用印刷文本。再根据However后的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assume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media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me可知，不要以为所有媒介都一样，暗含的意思是阅读某些媒介文本效果更好。结合前文提到的印刷文本的各种优势可以推断出作者认为能带来更好阅读效果的文本是印刷文本，印刷文本在教育中是不能被完全取代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C_6_AS.407_2#1ee91d758?vja=1&amp;pid=7a386dba8&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6_AS.407_3#1ee91d758?vja=1&amp;pid=7a386dba8&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93392" y="1384124"/>
            <a:ext cx="8211312" cy="3794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407_4#1ee91d758?vja=1&amp;pid=7a386dba8&amp;color=0,0,0&amp;mp=1&amp;vtp=1"/>
          <p:cNvSpPr/>
          <p:nvPr/>
        </p:nvSpPr>
        <p:spPr>
          <a:xfrm>
            <a:off x="722376" y="53084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然而，心理学家已经证明，当成年人阅读新闻报道时，他们记住的内容比听或看相同的新闻报道要多。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M_5_BD.408_1#6a69392a8?vja=1&amp;pid=983d19e46&amp;color=0,0,0&amp;vtp=1&amp;bt=1"/>
          <p:cNvSpPr/>
          <p:nvPr/>
        </p:nvSpPr>
        <p:spPr>
          <a:xfrm>
            <a:off x="722376" y="900000"/>
            <a:ext cx="10753344" cy="5676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[山东泰安一中2025月考]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a:t>
            </a:r>
            <a:r>
              <a:rPr lang="en-US" altLang="zh-CN" sz="2000" b="1" i="0" dirty="0">
                <a:solidFill>
                  <a:srgbClr val="000000"/>
                </a:solidFill>
                <a:latin typeface="Times New Roman" pitchFamily="34" charset="0"/>
                <a:ea typeface="微软雅黑" pitchFamily="34" charset="-122"/>
                <a:cs typeface="Times New Roman" pitchFamily="34" charset="-120"/>
              </a:rPr>
              <a:t>Virtually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setbacks,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trivial,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individually.4.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antagonist,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spectacularly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fussy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（挑剔的）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boss.Rather,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harbour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relationship—positive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negative—magnifies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stressor.</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5_AN.409_1#6a69392a8.blank?vja=1&amp;pid=983d19e46&amp;color=0,0,0&amp;vpa=180&amp;vtp=1"/>
          <p:cNvSpPr/>
          <p:nvPr/>
        </p:nvSpPr>
        <p:spPr>
          <a:xfrm>
            <a:off x="3360801" y="2004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5_AN.410_1#6a69392a8.blank?vja=1&amp;pid=983d19e46&amp;color=0,0,0&amp;vpa=181&amp;vtp=1"/>
          <p:cNvSpPr/>
          <p:nvPr/>
        </p:nvSpPr>
        <p:spPr>
          <a:xfrm>
            <a:off x="1468501" y="2385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5_AN.411_1#6a69392a8.blank?vja=1&amp;pid=983d19e46&amp;color=0,0,0&amp;vpa=182&amp;vtp=1"/>
          <p:cNvSpPr/>
          <p:nvPr/>
        </p:nvSpPr>
        <p:spPr>
          <a:xfrm>
            <a:off x="3211386"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M_5_AN.412_1#6a69392a8.blank?vja=1&amp;pid=983d19e46&amp;color=0,0,0&amp;vpa=183&amp;vtp=1"/>
          <p:cNvSpPr/>
          <p:nvPr/>
        </p:nvSpPr>
        <p:spPr>
          <a:xfrm>
            <a:off x="2231454" y="467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f5b2091a8?vja=1&amp;pid=40d2801ec&amp;color=0,0,0&amp;vtp=1&amp;bt=1"/>
          <p:cNvSpPr/>
          <p:nvPr/>
        </p:nvSpPr>
        <p:spPr>
          <a:xfrm>
            <a:off x="722376" y="896112"/>
            <a:ext cx="10753344" cy="1857375"/>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1.这台电脑突然毫无预警地关机是不正常的。（abnormal）</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 ___ _________ ____ ________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down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suddenly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warning.</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2.鉴于他的作品远不能令人满意，他向导师求助。（far）</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Given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work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____ ______ ___________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turned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tutor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help.</a:t>
            </a:r>
            <a:endParaRPr lang="en-US" altLang="zh-CN" sz="2000" dirty="0"/>
          </a:p>
        </p:txBody>
      </p:sp>
      <p:sp>
        <p:nvSpPr>
          <p:cNvPr id="4" name="QB_6_AN.32_1#f5b2091a8.blank?vja=1&amp;pid=40d2801ec&amp;color=0,0,0&amp;vpa=9&amp;vtp=1"/>
          <p:cNvSpPr/>
          <p:nvPr/>
        </p:nvSpPr>
        <p:spPr>
          <a:xfrm>
            <a:off x="782701" y="1613916"/>
            <a:ext cx="21113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5" name="QB_6_AN.33_1#f5b2091a8.blank?vja=1&amp;pid=40d2801ec&amp;color=0,0,0&amp;vpa=10&amp;vtp=1"/>
          <p:cNvSpPr/>
          <p:nvPr/>
        </p:nvSpPr>
        <p:spPr>
          <a:xfrm>
            <a:off x="1290701" y="1613916"/>
            <a:ext cx="225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6" name="QB_6_AN.34_1#f5b2091a8.blank?vja=1&amp;pid=40d2801ec&amp;color=0,0,0&amp;vpa=11&amp;vtp=1"/>
          <p:cNvSpPr/>
          <p:nvPr/>
        </p:nvSpPr>
        <p:spPr>
          <a:xfrm>
            <a:off x="1786001" y="1613916"/>
            <a:ext cx="10144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abnormal</a:t>
            </a:r>
            <a:endParaRPr lang="en-US" altLang="zh-CN" sz="2000" dirty="0"/>
          </a:p>
        </p:txBody>
      </p:sp>
      <p:sp>
        <p:nvSpPr>
          <p:cNvPr id="7" name="QB_6_AN.35_1#f5b2091a8.blank?vja=1&amp;pid=40d2801ec&amp;color=0,0,0&amp;vpa=12&amp;vtp=1"/>
          <p:cNvSpPr/>
          <p:nvPr/>
        </p:nvSpPr>
        <p:spPr>
          <a:xfrm>
            <a:off x="3068701" y="1613916"/>
            <a:ext cx="352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8" name="QB_6_AN.36_1#f5b2091a8.blank?vja=1&amp;pid=40d2801ec&amp;color=0,0,0&amp;vpa=13&amp;vtp=1"/>
          <p:cNvSpPr/>
          <p:nvPr/>
        </p:nvSpPr>
        <p:spPr>
          <a:xfrm>
            <a:off x="3729101" y="1613916"/>
            <a:ext cx="8016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the/this</a:t>
            </a:r>
            <a:endParaRPr lang="en-US" altLang="zh-CN" sz="2000" dirty="0"/>
          </a:p>
        </p:txBody>
      </p:sp>
      <p:sp>
        <p:nvSpPr>
          <p:cNvPr id="9" name="QB_6_AN.37_1#f5b2091a8.blank?vja=1&amp;pid=40d2801ec&amp;color=0,0,0&amp;vpa=14&amp;vtp=1"/>
          <p:cNvSpPr/>
          <p:nvPr/>
        </p:nvSpPr>
        <p:spPr>
          <a:xfrm>
            <a:off x="4834001" y="1601216"/>
            <a:ext cx="10144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computer</a:t>
            </a:r>
            <a:endParaRPr lang="en-US" altLang="zh-CN" sz="2000" dirty="0"/>
          </a:p>
        </p:txBody>
      </p:sp>
      <p:sp>
        <p:nvSpPr>
          <p:cNvPr id="11" name="QB_6_AN.39_1#f5b2091a8.blank?vja=1&amp;pid=40d2801ec&amp;color=0,0,0&amp;vpa=15&amp;vtp=1"/>
          <p:cNvSpPr/>
          <p:nvPr/>
        </p:nvSpPr>
        <p:spPr>
          <a:xfrm>
            <a:off x="3121089" y="2369820"/>
            <a:ext cx="45243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endParaRPr lang="en-US" altLang="zh-CN" sz="2000" dirty="0"/>
          </a:p>
        </p:txBody>
      </p:sp>
      <p:sp>
        <p:nvSpPr>
          <p:cNvPr id="12" name="QB_6_AN.40_1#f5b2091a8.blank?vja=1&amp;pid=40d2801ec&amp;color=0,0,0&amp;vpa=16&amp;vtp=1"/>
          <p:cNvSpPr/>
          <p:nvPr/>
        </p:nvSpPr>
        <p:spPr>
          <a:xfrm>
            <a:off x="3870389" y="2369820"/>
            <a:ext cx="33813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far</a:t>
            </a:r>
            <a:endParaRPr lang="en-US" altLang="zh-CN" sz="2000" dirty="0"/>
          </a:p>
        </p:txBody>
      </p:sp>
      <p:sp>
        <p:nvSpPr>
          <p:cNvPr id="13" name="QB_6_AN.41_1#f5b2091a8.blank?vja=1&amp;pid=40d2801ec&amp;color=0,0,0&amp;vpa=17&amp;vtp=1"/>
          <p:cNvSpPr/>
          <p:nvPr/>
        </p:nvSpPr>
        <p:spPr>
          <a:xfrm>
            <a:off x="4530789" y="2369820"/>
            <a:ext cx="54927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14" name="QB_6_AN.42_1#f5b2091a8.blank?vja=1&amp;pid=40d2801ec&amp;color=0,0,0&amp;vpa=18&amp;vtp=1"/>
          <p:cNvSpPr/>
          <p:nvPr/>
        </p:nvSpPr>
        <p:spPr>
          <a:xfrm>
            <a:off x="5407089" y="2369820"/>
            <a:ext cx="120967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satisfaction</a:t>
            </a:r>
            <a:endParaRPr lang="en-US" altLang="zh-CN" sz="2000" dirty="0"/>
          </a:p>
        </p:txBody>
      </p:sp>
      <p:sp>
        <p:nvSpPr>
          <p:cNvPr id="15" name="QB_6_BD.43_1#6fd0fdaa7?vja=1&amp;pid=40d2801ec&amp;color=0,0,0&amp;vtp=1"/>
          <p:cNvSpPr/>
          <p:nvPr/>
        </p:nvSpPr>
        <p:spPr>
          <a:xfrm>
            <a:off x="722376" y="2800985"/>
            <a:ext cx="10753344" cy="1104773"/>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3.从结果来看，你认为这种锻炼值得花这笔钱吗？（point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a:t>
            </a:r>
            <a:endParaRPr lang="en-US" altLang="zh-CN" sz="2000" dirty="0"/>
          </a:p>
        </p:txBody>
      </p:sp>
      <p:sp>
        <p:nvSpPr>
          <p:cNvPr id="16" name="QB_6_AN.44_1#6fd0fdaa7.blank?vja=1&amp;pid=40d2801ec&amp;color=0,0,0&amp;vpa=19&amp;vtp=1"/>
          <p:cNvSpPr/>
          <p:nvPr/>
        </p:nvSpPr>
        <p:spPr>
          <a:xfrm>
            <a:off x="3083370" y="3140837"/>
            <a:ext cx="54927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17" name="QB_6_AN.45_1#6fd0fdaa7.blank?vja=1&amp;pid=40d2801ec&amp;color=0,0,0&amp;vpa=20&amp;vtp=1"/>
          <p:cNvSpPr/>
          <p:nvPr/>
        </p:nvSpPr>
        <p:spPr>
          <a:xfrm>
            <a:off x="3962146" y="3140837"/>
            <a:ext cx="366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8" name="QB_6_AN.46_1#6fd0fdaa7.blank?vja=1&amp;pid=40d2801ec&amp;color=0,0,0&amp;vpa=21&amp;vtp=1"/>
          <p:cNvSpPr/>
          <p:nvPr/>
        </p:nvSpPr>
        <p:spPr>
          <a:xfrm>
            <a:off x="4650359" y="3128137"/>
            <a:ext cx="577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point</a:t>
            </a:r>
            <a:endParaRPr lang="en-US" altLang="zh-CN" sz="2000" dirty="0"/>
          </a:p>
        </p:txBody>
      </p:sp>
      <p:sp>
        <p:nvSpPr>
          <p:cNvPr id="19" name="QB_6_AN.47_1#6fd0fdaa7.blank?vja=1&amp;pid=40d2801ec&amp;color=0,0,0&amp;vpa=22&amp;vtp=1"/>
          <p:cNvSpPr/>
          <p:nvPr/>
        </p:nvSpPr>
        <p:spPr>
          <a:xfrm>
            <a:off x="5529072" y="3140837"/>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0" name="QB_6_AN.48_1#6fd0fdaa7.blank?vja=1&amp;pid=40d2801ec&amp;color=0,0,0&amp;vpa=23&amp;vtp=1"/>
          <p:cNvSpPr/>
          <p:nvPr/>
        </p:nvSpPr>
        <p:spPr>
          <a:xfrm>
            <a:off x="6115685" y="3140837"/>
            <a:ext cx="550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view</a:t>
            </a:r>
            <a:endParaRPr lang="en-US" altLang="zh-CN" sz="2000" dirty="0"/>
          </a:p>
        </p:txBody>
      </p:sp>
      <p:sp>
        <p:nvSpPr>
          <p:cNvPr id="21" name="QB_6_AN.49_1#6fd0fdaa7.blank?vja=1&amp;pid=40d2801ec&amp;color=0,0,0&amp;vpa=24&amp;vtp=1"/>
          <p:cNvSpPr/>
          <p:nvPr/>
        </p:nvSpPr>
        <p:spPr>
          <a:xfrm>
            <a:off x="6981698" y="3140837"/>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2" name="QB_6_AN.50_1#6fd0fdaa7.blank?vja=1&amp;pid=40d2801ec&amp;color=0,0,0&amp;vpa=25&amp;vtp=1"/>
          <p:cNvSpPr/>
          <p:nvPr/>
        </p:nvSpPr>
        <p:spPr>
          <a:xfrm>
            <a:off x="7542911" y="3140837"/>
            <a:ext cx="7175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results</a:t>
            </a:r>
            <a:endParaRPr lang="en-US" altLang="zh-CN" sz="2000" dirty="0"/>
          </a:p>
        </p:txBody>
      </p:sp>
      <p:sp>
        <p:nvSpPr>
          <p:cNvPr id="23" name="QB_6_BD.51_1#5caaadfe4?vja=1&amp;pid=40d2801ec&amp;color=0,0,0&amp;vtp=1"/>
          <p:cNvSpPr/>
          <p:nvPr/>
        </p:nvSpPr>
        <p:spPr>
          <a:xfrm>
            <a:off x="722376" y="3940683"/>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4.我今天早上偶然遇到了小学科学老师，我和他20年没有联系了。（touch）</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p:txBody>
      </p:sp>
      <p:sp>
        <p:nvSpPr>
          <p:cNvPr id="24" name="QB_6_AN.52_1#5caaadfe4.blank?vja=1&amp;pid=40d2801ec&amp;color=0,0,0&amp;vpa=26&amp;vtp=1"/>
          <p:cNvSpPr/>
          <p:nvPr/>
        </p:nvSpPr>
        <p:spPr>
          <a:xfrm>
            <a:off x="7364349" y="4280535"/>
            <a:ext cx="508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25" name="QB_6_AN.53_1#5caaadfe4.blank?vja=1&amp;pid=40d2801ec&amp;color=0,0,0&amp;vpa=27&amp;vtp=1"/>
          <p:cNvSpPr/>
          <p:nvPr/>
        </p:nvSpPr>
        <p:spPr>
          <a:xfrm>
            <a:off x="9227376" y="4280535"/>
            <a:ext cx="812991"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haven’t</a:t>
            </a:r>
            <a:endParaRPr lang="en-US" altLang="zh-CN" sz="2000" dirty="0"/>
          </a:p>
        </p:txBody>
      </p:sp>
      <p:sp>
        <p:nvSpPr>
          <p:cNvPr id="26" name="QB_6_AN.54_1#5caaadfe4.blank?vja=1&amp;pid=40d2801ec&amp;color=0,0,0&amp;vpa=28&amp;vtp=1"/>
          <p:cNvSpPr/>
          <p:nvPr/>
        </p:nvSpPr>
        <p:spPr>
          <a:xfrm>
            <a:off x="10353739" y="4267835"/>
            <a:ext cx="10429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been/kept</a:t>
            </a:r>
            <a:endParaRPr lang="en-US" altLang="zh-CN" sz="2000" dirty="0"/>
          </a:p>
        </p:txBody>
      </p:sp>
      <p:sp>
        <p:nvSpPr>
          <p:cNvPr id="27" name="QB_6_AN.55_1#5caaadfe4.blank?vja=1&amp;pid=40d2801ec&amp;color=0,0,0&amp;vpa=29&amp;vtp=1"/>
          <p:cNvSpPr/>
          <p:nvPr/>
        </p:nvSpPr>
        <p:spPr>
          <a:xfrm>
            <a:off x="770001" y="4658487"/>
            <a:ext cx="254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28" name="QB_6_AN.56_1#5caaadfe4.blank?vja=1&amp;pid=40d2801ec&amp;color=0,0,0&amp;vpa=30&amp;vtp=1"/>
          <p:cNvSpPr/>
          <p:nvPr/>
        </p:nvSpPr>
        <p:spPr>
          <a:xfrm>
            <a:off x="1278001" y="4658487"/>
            <a:ext cx="62071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touch</a:t>
            </a:r>
            <a:endParaRPr lang="en-US" altLang="zh-CN" sz="2000" dirty="0"/>
          </a:p>
        </p:txBody>
      </p:sp>
      <p:sp>
        <p:nvSpPr>
          <p:cNvPr id="29" name="QB_6_AS.57_1#5caaadfe4?vja=1&amp;pid=40d2801ec&amp;color=0,0,0&amp;vtp=1"/>
          <p:cNvSpPr/>
          <p:nvPr/>
        </p:nvSpPr>
        <p:spPr>
          <a:xfrm>
            <a:off x="722376" y="5083429"/>
            <a:ext cx="10753344" cy="375158"/>
          </a:xfrm>
          <a:prstGeom prst="rect">
            <a:avLst/>
          </a:prstGeom>
          <a:noFill/>
          <a:ln/>
        </p:spPr>
        <p:txBody>
          <a:bodyPr wrap="square" lIns="0" tIns="0" rIns="0" bIns="0" rtlCol="0" anchor="t"/>
          <a:lstStyle/>
          <a:p>
            <a:pPr algn="l">
              <a:lnSpc>
                <a:spcPct val="124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有联系”。</a:t>
            </a:r>
            <a:endParaRPr lang="en-US" altLang="zh-CN" sz="2200" dirty="0"/>
          </a:p>
        </p:txBody>
      </p:sp>
      <p:sp>
        <p:nvSpPr>
          <p:cNvPr id="30" name="QB_6_BD.58_1#1579aca05?vja=1&amp;pid=40d2801ec&amp;color=0,0,0&amp;vtp=1"/>
          <p:cNvSpPr/>
          <p:nvPr/>
        </p:nvSpPr>
        <p:spPr>
          <a:xfrm>
            <a:off x="722376" y="5463794"/>
            <a:ext cx="10753344" cy="72351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5.智能手机的广泛使用已经改变了人们日常生活中的沟通方式。（widespread）</a:t>
            </a:r>
            <a:endParaRPr lang="en-US" altLang="zh-CN" sz="2000" dirty="0"/>
          </a:p>
          <a:p>
            <a:pPr algn="l">
              <a:lnSpc>
                <a:spcPct val="1240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31" name="QB_6_AN.59_1#1579aca05.blank?vja=1&amp;pid=40d2801ec&amp;color=0,0,0&amp;vpa=31&amp;vtp=1"/>
          <p:cNvSpPr/>
          <p:nvPr/>
        </p:nvSpPr>
        <p:spPr>
          <a:xfrm>
            <a:off x="795401" y="5803646"/>
            <a:ext cx="45243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32" name="QB_6_AN.60_1#1579aca05.blank?vja=1&amp;pid=40d2801ec&amp;color=0,0,0&amp;vpa=32&amp;vtp=1"/>
          <p:cNvSpPr/>
          <p:nvPr/>
        </p:nvSpPr>
        <p:spPr>
          <a:xfrm>
            <a:off x="1557401" y="5790946"/>
            <a:ext cx="1212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widespread</a:t>
            </a:r>
            <a:endParaRPr lang="en-US" altLang="zh-CN" sz="2000" dirty="0"/>
          </a:p>
        </p:txBody>
      </p:sp>
      <p:sp>
        <p:nvSpPr>
          <p:cNvPr id="33" name="QB_6_AN.61_1#1579aca05.blank?vja=1&amp;pid=40d2801ec&amp;color=0,0,0&amp;vpa=33&amp;vtp=1"/>
          <p:cNvSpPr/>
          <p:nvPr/>
        </p:nvSpPr>
        <p:spPr>
          <a:xfrm>
            <a:off x="3043301" y="5803646"/>
            <a:ext cx="395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use</a:t>
            </a:r>
            <a:endParaRPr lang="en-US" altLang="zh-CN" sz="2000" dirty="0"/>
          </a:p>
        </p:txBody>
      </p:sp>
      <p:sp>
        <p:nvSpPr>
          <p:cNvPr id="34" name="QB_6_AN.62_1#1579aca05.blank?vja=1&amp;pid=40d2801ec&amp;color=0,0,0&amp;vpa=34&amp;vtp=1"/>
          <p:cNvSpPr/>
          <p:nvPr/>
        </p:nvSpPr>
        <p:spPr>
          <a:xfrm>
            <a:off x="3678301" y="5803646"/>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35" name="QB_6_AN.63_1#1579aca05.blank?vja=1&amp;pid=40d2801ec&amp;color=0,0,0&amp;vpa=35&amp;vtp=1"/>
          <p:cNvSpPr/>
          <p:nvPr/>
        </p:nvSpPr>
        <p:spPr>
          <a:xfrm>
            <a:off x="4224401" y="5790946"/>
            <a:ext cx="13382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smartphones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1" grpId="0" build="p" animBg="1"/>
      <p:bldP spid="12" grpId="0" build="p" animBg="1"/>
      <p:bldP spid="13" grpId="0" build="p" animBg="1"/>
      <p:bldP spid="14" grpId="0" build="p" animBg="1"/>
      <p:bldP spid="16" grpId="0" build="p" animBg="1"/>
      <p:bldP spid="17" grpId="0" build="p" animBg="1"/>
      <p:bldP spid="18" grpId="0" build="p" animBg="1"/>
      <p:bldP spid="19" grpId="0" build="p" animBg="1"/>
      <p:bldP spid="20" grpId="0" build="p" animBg="1"/>
      <p:bldP spid="21" grpId="0" build="p" animBg="1"/>
      <p:bldP spid="22" grpId="0" build="p" animBg="1"/>
      <p:bldP spid="24" grpId="0" build="p" animBg="1"/>
      <p:bldP spid="25" grpId="0" build="p" animBg="1"/>
      <p:bldP spid="26" grpId="0" build="p" animBg="1"/>
      <p:bldP spid="27" grpId="0" build="p" animBg="1"/>
      <p:bldP spid="28" grpId="0" build="p" animBg="1"/>
      <p:bldP spid="29" grpId="0" build="p" animBg="1"/>
      <p:bldP spid="31" grpId="0" build="p" animBg="1"/>
      <p:bldP spid="32" grpId="0" build="p" animBg="1"/>
      <p:bldP spid="33" grpId="0" build="p" animBg="1"/>
      <p:bldP spid="34" grpId="0" build="p" animBg="1"/>
      <p:bldP spid="3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M_5_BD.413_1#6a69392a8?vja=1&amp;pid=983d19e46&amp;color=0,0,0&amp;mp=1&amp;vtp=1&amp;bt=1"/>
          <p:cNvSpPr/>
          <p:nvPr/>
        </p:nvSpPr>
        <p:spPr>
          <a:xfrm>
            <a:off x="722376" y="900000"/>
            <a:ext cx="10753344" cy="148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coping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microstresses.You’re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survive.5.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5_AN.414_1#6a69392a8.blank?vja=1&amp;pid=983d19e46&amp;color=0,0,0&amp;mp=1&amp;vpa=184&amp;vtp=1"/>
          <p:cNvSpPr/>
          <p:nvPr/>
        </p:nvSpPr>
        <p:spPr>
          <a:xfrm>
            <a:off x="9665716" y="2004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M_5_BD.413_2#6a69392a8?vja=1&amp;pid=983d19e46&amp;color=0,0,0&amp;vtp=1"/>
          <p:cNvSpPr/>
          <p:nvPr/>
        </p:nvSpPr>
        <p:spPr>
          <a:xfrm>
            <a:off x="722376" y="2426222"/>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obvious.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available.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examination.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accumulate.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unpack.</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5" name="QM_5_EX.415_1#6a69392a8?vja=1&amp;pid=983d19e46&amp;color=0,0,0&amp;vtp=1"/>
          <p:cNvSpPr/>
          <p:nvPr/>
        </p:nvSpPr>
        <p:spPr>
          <a:xfrm>
            <a:off x="722376" y="5063631"/>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】本文是一篇说明文，主要介绍了微压力的定义和其潜在的影响。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B_6_BD.416_1#3ba09dcdd?vja=1&amp;pid=6a69392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7_1#3ba09dcdd.blank?vja=1&amp;pid=6a69392a8&amp;color=0,0,0&amp;vpa=185&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418_1#3ba09dcdd?vja=1&amp;pid=6a69392a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上文“Maybe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friends.”列举了正常压力的一种来源，设空处应承接上文，列举生活中另一种普遍认可的压力来源，E项（或者它来自为一场重要且困难的考试做准备）符合语境。故选E项。</a:t>
            </a:r>
            <a:endParaRPr lang="en-US" altLang="zh-CN" sz="2200" dirty="0"/>
          </a:p>
        </p:txBody>
      </p:sp>
      <p:sp>
        <p:nvSpPr>
          <p:cNvPr id="5" name="QB_6_BD.419_1#e4d5ebcfd?vja=1&amp;pid=6a69392a8&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0_1#e4d5ebcfd.blank?vja=1&amp;pid=6a69392a8&amp;color=0,0,0&amp;vpa=186&amp;vtp=1"/>
          <p:cNvSpPr/>
          <p:nvPr/>
        </p:nvSpPr>
        <p:spPr>
          <a:xfrm>
            <a:off x="1024001" y="246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6_AS.421_1#e4d5ebcfd?vja=1&amp;pid=6a69392a8&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根据空后内容可知，下文介绍了微压力，再结合第一段介绍正常压力的特点可知，设空处应引出微压力这一话题。A项（相比之下，微压力则不那么明显）符合语境，与第一段第一句“Stress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obvious.”形成对比，且该项中的microstress为空后It所指代的内容。故选A项。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B_6_BD.422_1#8afb7a206?vja=1&amp;pid=6a69392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3_1#8afb7a206.blank?vja=1&amp;pid=6a69392a8&amp;color=0,0,0&amp;vpa=187&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6_AS.424_1#8afb7a206?vja=1&amp;pid=6a69392a8&amp;color=0,0,0&amp;vtp=1"/>
          <p:cNvSpPr/>
          <p:nvPr/>
        </p:nvSpPr>
        <p:spPr>
          <a:xfrm>
            <a:off x="722376" y="1315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和空后内容可知，微压力通常来得快，我们已经习惯了仅仅解决它们，即使我们确实注意到了微压力，我们也不一定会考虑它们对我们生活的影响。设空处应承上启下，继续介绍微压力的特点，引出下文我们不重视其影响的这一想法，C项（它们往往看起来转瞬即逝，或者看起来太微不足道，不能伤害我们）承上启下，符合语境，C项中的They指代上文的Microstresses。故选C项。</a:t>
            </a:r>
            <a:endParaRPr lang="en-US" altLang="zh-CN" sz="2200" dirty="0"/>
          </a:p>
        </p:txBody>
      </p:sp>
      <p:sp>
        <p:nvSpPr>
          <p:cNvPr id="5" name="QB_6_BD.425_1#1296a3cfa?vja=1&amp;pid=6a69392a8&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6_1#1296a3cfa.blank?vja=1&amp;pid=6a69392a8&amp;color=0,0,0&amp;vpa=188&amp;vtp=1"/>
          <p:cNvSpPr/>
          <p:nvPr/>
        </p:nvSpPr>
        <p:spPr>
          <a:xfrm>
            <a:off x="1024001" y="3227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6_AS.427_1#1296a3cfa?vja=1&amp;pid=6a69392a8&amp;color=0,0,0&amp;vtp=1"/>
          <p:cNvSpPr/>
          <p:nvPr/>
        </p:nvSpPr>
        <p:spPr>
          <a:xfrm>
            <a:off x="722376" y="3690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介绍微压力很微小，可能难以发现。再结合下文可知，微压力的来源通常与我们最亲近的人有关，同时人际关系中的情绪也会放大压力源的影响。由此可知，设空处应与上文形成转折，指出微压力虽然看起来微小，但也具有一定的情绪影响，G项（然而，它们涉及难以解开的情感包袱）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B_6_BD.428_1#197cafce7?vja=1&amp;pid=6a69392a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9_1#197cafce7.blank?vja=1&amp;pid=6a69392a8&amp;color=0,0,0&amp;vpa=189&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6_AS.430_1#197cafce7?vja=1&amp;pid=6a69392a8&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内容可知，上文表示可能人们已经接受了每天面对数十件微压力事件的生活方式，可能会撑过一周又一周来应对这些微压力。设空处位于段尾，应承接上文，B项（这个循环会连续持续好几个月）符合语境，选项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cycle呼应上文的every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survive。故选B项。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M_5_BD.431_1#ab4fd6738?vja=1&amp;pid=fffc585dc&amp;color=0,0,0&amp;vtp=1&amp;bt=1"/>
          <p:cNvSpPr/>
          <p:nvPr/>
        </p:nvSpPr>
        <p:spPr>
          <a:xfrm>
            <a:off x="722376" y="900000"/>
            <a:ext cx="10753344" cy="4152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[山西运城2025高二期末调研]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Sunita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Kumari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Tharu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riverbank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village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Dang.She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jewellery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box</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materials.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climbers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Nepal’s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Himalayan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increasingly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Shilshila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Kathmandu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sustainable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M_5_BD.431_2#ab4fd6738?vja=1&amp;pid=fffc585dc&amp;color=0,0,0&amp;mp=1&amp;vtp=1&amp;bt=1"/>
          <p:cNvSpPr/>
          <p:nvPr/>
        </p:nvSpPr>
        <p:spPr>
          <a:xfrm>
            <a:off x="722376" y="896112"/>
            <a:ext cx="10753344" cy="4152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non-recyclable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emerged.Rai,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Nepal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Knotcraft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Chaudhary.She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opportunities.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proudly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（餐具垫）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Qomolangma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climbers.She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garbage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again.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Acharya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decorative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
        <p:nvSpPr>
          <p:cNvPr id="3" name="QM_5_EX.432_1#ab4fd6738?vja=1&amp;pid=fffc585dc&amp;color=0,0,0&amp;vtp=1"/>
          <p:cNvSpPr/>
          <p:nvPr/>
        </p:nvSpPr>
        <p:spPr>
          <a:xfrm>
            <a:off x="722376" y="5093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本文是一篇记叙文。文章主要讲述了乔杜里和阿查里雅带领尼泊尔女工匠将登山垃圾制成手工艺品，并将其转化为经济机会，旨在打造可持续未来的故事。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C_6_BD.433_1#db38589b8.choices?vja=1&amp;pid=ab4fd673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.successfully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B.skilfully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C.thankfully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.silently</a:t>
            </a:r>
            <a:endParaRPr lang="en-US" altLang="zh-CN" sz="2000" dirty="0"/>
          </a:p>
        </p:txBody>
      </p:sp>
      <p:sp>
        <p:nvSpPr>
          <p:cNvPr id="3" name="QC_6_AN.434_1#db38589b8.bracket?vja=1&amp;pid=ab4fd6738&amp;color=0,0,0&amp;vpa=19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35_1#db38589b8?vja=1&amp;pid=ab4fd6738&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根据上文“Sunita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Kumari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Chaudhary,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Tharu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craftswomen”和She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jewellery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box可知，她应该是熟练地将这些材料做成首饰盒。故选B项。</a:t>
            </a:r>
            <a:endParaRPr lang="en-US" altLang="zh-CN" sz="2200" dirty="0"/>
          </a:p>
        </p:txBody>
      </p:sp>
      <p:sp>
        <p:nvSpPr>
          <p:cNvPr id="5" name="QC_6_BD.436_1#a2f8cf3a1.choices?vja=1&amp;pid=ab4fd6738&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.promising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B.offering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.instructing</a:t>
            </a:r>
            <a:endParaRPr lang="en-US" altLang="zh-CN" sz="2000" dirty="0"/>
          </a:p>
        </p:txBody>
      </p:sp>
      <p:sp>
        <p:nvSpPr>
          <p:cNvPr id="6" name="QC_6_AN.437_1#a2f8cf3a1.bracket?vja=1&amp;pid=ab4fd6738&amp;color=0,0,0&amp;vpa=191&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38_1#a2f8cf3a1?vja=1&amp;pid=ab4fd6738&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Tharu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craftswomen可知，她作为塔鲁族女工匠的带头人，在编织时应是指导一小群女性如何处理这些材料。故选D项。</a:t>
            </a:r>
            <a:endParaRPr lang="en-US" altLang="zh-CN" sz="2200" dirty="0"/>
          </a:p>
        </p:txBody>
      </p:sp>
      <p:sp>
        <p:nvSpPr>
          <p:cNvPr id="8" name="QC_6_BD.439_1#4722e4a81.choices?vja=1&amp;pid=ab4fd6738&amp;color=0,0,0&amp;vtp=1"/>
          <p:cNvSpPr/>
          <p:nvPr/>
        </p:nvSpPr>
        <p:spPr>
          <a:xfrm>
            <a:off x="722376" y="3342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dealing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caring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putting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endParaRPr lang="en-US" altLang="zh-CN" sz="2000" dirty="0"/>
          </a:p>
        </p:txBody>
      </p:sp>
      <p:sp>
        <p:nvSpPr>
          <p:cNvPr id="9" name="QC_6_AN.440_1#4722e4a81.bracket?vja=1&amp;pid=ab4fd6738&amp;color=0,0,0&amp;vpa=192&amp;vtp=1"/>
          <p:cNvSpPr/>
          <p:nvPr/>
        </p:nvSpPr>
        <p:spPr>
          <a:xfrm>
            <a:off x="1176401" y="3342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41_1#4722e4a81?vja=1&amp;pid=ab4fd6738&amp;color=0,0,0&amp;vtp=1"/>
          <p:cNvSpPr/>
          <p:nvPr/>
        </p:nvSpPr>
        <p:spPr>
          <a:xfrm>
            <a:off x="722376" y="3766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climbers并结合常识可知，这些女工匠们所用的绳子曾经是登山者征服山脉的生命线。deal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with意为“处理；应付”，故选A项。</a:t>
            </a:r>
            <a:endParaRPr lang="en-US" altLang="zh-CN" sz="2200" dirty="0"/>
          </a:p>
        </p:txBody>
      </p:sp>
      <p:sp>
        <p:nvSpPr>
          <p:cNvPr id="11" name="QC_6_BD.442_1#696d37220.choices?vja=1&amp;pid=ab4fd6738&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.fun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B.work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C.life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.luck</a:t>
            </a:r>
            <a:endParaRPr lang="en-US" altLang="zh-CN" sz="2000" dirty="0"/>
          </a:p>
        </p:txBody>
      </p:sp>
      <p:sp>
        <p:nvSpPr>
          <p:cNvPr id="12" name="QC_6_AN.443_1#696d37220.bracket?vja=1&amp;pid=ab4fd6738&amp;color=0,0,0&amp;vpa=193&amp;vtp=1"/>
          <p:cNvSpPr/>
          <p:nvPr/>
        </p:nvSpPr>
        <p:spPr>
          <a:xfrm>
            <a:off x="1176401" y="49551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3" name="QC_6_AS.444_1#696d37220?vja=1&amp;pid=ab4fd6738&amp;color=0,0,0&amp;vtp=1"/>
          <p:cNvSpPr/>
          <p:nvPr/>
        </p:nvSpPr>
        <p:spPr>
          <a:xfrm>
            <a:off x="722376" y="5379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根据下文transformed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Chaudhary’s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sell可知，包括绳子在内的废弃物现在在这些能工巧匠的手中焕发新生，变成可售卖的物品。故选C项。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C_6_BD.445_1#3e0210364.choices?vja=1&amp;pid=ab4fd673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.equipped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B.associated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C.impressed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.packed</a:t>
            </a:r>
            <a:endParaRPr lang="en-US" altLang="zh-CN" sz="2000" dirty="0"/>
          </a:p>
        </p:txBody>
      </p:sp>
      <p:sp>
        <p:nvSpPr>
          <p:cNvPr id="3" name="QC_6_AN.446_1#3e0210364.bracket?vja=1&amp;pid=ab4fd6738&amp;color=0,0,0&amp;vpa=194&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447_1#3e0210364?vja=1&amp;pid=ab4fd673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mountaineering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years可知，喜马拉雅山脉多年来被登山活动留下的越来越多的垃圾堆满。be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with表示“充满”，符合语境。故选D项。</a:t>
            </a:r>
            <a:endParaRPr lang="en-US" altLang="zh-CN" sz="2200" dirty="0"/>
          </a:p>
        </p:txBody>
      </p:sp>
      <p:sp>
        <p:nvSpPr>
          <p:cNvPr id="5" name="QC_6_BD.448_1#64c777004.choices?vja=1&amp;pid=ab4fd673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.advocate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B.client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C.inspiration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.owner</a:t>
            </a:r>
            <a:endParaRPr lang="en-US" altLang="zh-CN" sz="2000" dirty="0"/>
          </a:p>
        </p:txBody>
      </p:sp>
      <p:sp>
        <p:nvSpPr>
          <p:cNvPr id="6" name="QC_6_AN.449_1#64c777004.bracket?vja=1&amp;pid=ab4fd6738&amp;color=0,0,0&amp;vpa=195&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50_1#64c777004?vja=1&amp;pid=ab4fd6738&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initiative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Shilshila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Acharya,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business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Kathmandu”及语境可知，阿查里雅拥有一家垃圾处理公司，她发起的一项倡议使得一些材料被回收利用，所以她应是可持续垃圾管理的倡导者。故选A项。</a:t>
            </a:r>
            <a:endParaRPr lang="en-US" altLang="zh-CN" sz="2200" dirty="0"/>
          </a:p>
        </p:txBody>
      </p:sp>
      <p:sp>
        <p:nvSpPr>
          <p:cNvPr id="8" name="QC_6_BD.451_1#92b5fd614.choices?vja=1&amp;pid=ab4fd6738&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.gained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C.abandoned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.studied</a:t>
            </a:r>
            <a:endParaRPr lang="en-US" altLang="zh-CN" sz="2000" dirty="0"/>
          </a:p>
        </p:txBody>
      </p:sp>
      <p:sp>
        <p:nvSpPr>
          <p:cNvPr id="9" name="QC_6_AN.452_1#92b5fd614.bracket?vja=1&amp;pid=ab4fd6738&amp;color=0,0,0&amp;vpa=196&amp;vtp=1"/>
          <p:cNvSpPr/>
          <p:nvPr/>
        </p:nvSpPr>
        <p:spPr>
          <a:xfrm>
            <a:off x="1176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53_1#92b5fd614?vja=1&amp;pid=ab4fd6738&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opportunities以及将垃圾变成手工艺品可知，她想到不可回收的垃圾可以被重复使用。故选B项。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6_BD.454_1#c1dc90b02.choices?vja=1&amp;pid=ab4fd673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.miracle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B.objective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C.consequence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.solution</a:t>
            </a:r>
            <a:endParaRPr lang="en-US" altLang="zh-CN" sz="2000" dirty="0"/>
          </a:p>
        </p:txBody>
      </p:sp>
      <p:sp>
        <p:nvSpPr>
          <p:cNvPr id="3" name="QC_6_AN.455_1#c1dc90b02.bracket?vja=1&amp;pid=ab4fd6738&amp;color=0,0,0&amp;vpa=197&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456_1#c1dc90b02?vja=1&amp;pid=ab4fd6738&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opportunities.”及语境可知，在拉伊的帮助下，出现了一个解决方案。故选D项。</a:t>
            </a:r>
            <a:endParaRPr lang="en-US" altLang="zh-CN" sz="2200" dirty="0"/>
          </a:p>
        </p:txBody>
      </p:sp>
      <p:sp>
        <p:nvSpPr>
          <p:cNvPr id="5" name="QC_6_BD.457_1#ec8e30406.choices?vja=1&amp;pid=ab4fd6738&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.connect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B.compare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C.organise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.train</a:t>
            </a:r>
            <a:endParaRPr lang="en-US" altLang="zh-CN" sz="2000" dirty="0"/>
          </a:p>
        </p:txBody>
      </p:sp>
      <p:sp>
        <p:nvSpPr>
          <p:cNvPr id="6" name="QC_6_AN.458_1#ec8e30406.bracket?vja=1&amp;pid=ab4fd6738&amp;color=0,0,0&amp;vpa=198&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59_1#ec8e30406?vja=1&amp;pid=ab4fd6738&amp;color=0,0,0&amp;vtp=1"/>
          <p:cNvSpPr/>
          <p:nvPr/>
        </p:nvSpPr>
        <p:spPr>
          <a:xfrm>
            <a:off x="722376" y="25350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根据上文knows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Acharya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Chaudhary和下文the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opportunities可知，拉伊帮忙将这两个人联系起来，希望把登山垃圾变成各种机会。故选A项。</a:t>
            </a:r>
            <a:endParaRPr lang="en-US" altLang="zh-CN" sz="2200" dirty="0"/>
          </a:p>
        </p:txBody>
      </p:sp>
      <p:sp>
        <p:nvSpPr>
          <p:cNvPr id="8" name="QC_6_BD.460_1#cb13e0716.choices?vja=1&amp;pid=ab4fd6738&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.beneficial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B.academic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C.economic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.conventional</a:t>
            </a:r>
            <a:endParaRPr lang="en-US" altLang="zh-CN" sz="2000" dirty="0"/>
          </a:p>
        </p:txBody>
      </p:sp>
      <p:sp>
        <p:nvSpPr>
          <p:cNvPr id="9" name="QC_6_AN.461_1#cb13e0716.bracket?vja=1&amp;pid=ab4fd6738&amp;color=0,0,0&amp;vpa=199&amp;vtp=1"/>
          <p:cNvSpPr/>
          <p:nvPr/>
        </p:nvSpPr>
        <p:spPr>
          <a:xfrm>
            <a:off x="1303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62_1#cb13e0716?vja=1&amp;pid=ab4fd6738&amp;color=0,0,0&amp;vtp=1"/>
          <p:cNvSpPr/>
          <p:nvPr/>
        </p:nvSpPr>
        <p:spPr>
          <a:xfrm>
            <a:off x="722376" y="4147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根据上文将废弃物变成可售卖的物品和下文的the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economy可知，此处指把登山垃圾变成经济机会。故选C项。</a:t>
            </a:r>
            <a:endParaRPr lang="en-US" altLang="zh-CN" sz="2200" dirty="0"/>
          </a:p>
        </p:txBody>
      </p:sp>
      <p:sp>
        <p:nvSpPr>
          <p:cNvPr id="11" name="QC_6_BD.463_1#31cf19e8a.choices?vja=1&amp;pid=ab4fd6738&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.deserve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B.continue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C.happen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.aim</a:t>
            </a:r>
            <a:endParaRPr lang="en-US" altLang="zh-CN" sz="2000" dirty="0"/>
          </a:p>
        </p:txBody>
      </p:sp>
      <p:sp>
        <p:nvSpPr>
          <p:cNvPr id="12" name="QC_6_AN.464_1#31cf19e8a.bracket?vja=1&amp;pid=ab4fd6738&amp;color=0,0,0&amp;vpa=200&amp;vtp=1"/>
          <p:cNvSpPr/>
          <p:nvPr/>
        </p:nvSpPr>
        <p:spPr>
          <a:xfrm>
            <a:off x="1294003" y="4955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6_AS.465_1#31cf19e8a?vja=1&amp;pid=ab4fd6738&amp;color=0,0,0&amp;vtp=1"/>
          <p:cNvSpPr/>
          <p:nvPr/>
        </p:nvSpPr>
        <p:spPr>
          <a:xfrm>
            <a:off x="722376" y="5379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combine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economy”和“She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”及语境可知，她们力求将当地技能、登山垃圾和当地经济结合起来。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6_BD.466_1#997061a1e.choices?vja=1&amp;pid=ab4fd673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.recycling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B.displaying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C.enhancing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.replacing</a:t>
            </a:r>
            <a:endParaRPr lang="en-US" altLang="zh-CN" sz="2000" dirty="0"/>
          </a:p>
        </p:txBody>
      </p:sp>
      <p:sp>
        <p:nvSpPr>
          <p:cNvPr id="3" name="QC_6_AN.467_1#997061a1e.bracket?vja=1&amp;pid=ab4fd6738&amp;color=0,0,0&amp;vpa=201&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68_1#997061a1e?vja=1&amp;pid=ab4fd673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根据空前的proudly和空后的a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Qomolangma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climbers可知，阿查里雅边说边自豪地展示着一个用登山者留在珠穆朗玛峰上的绳子做成的餐具垫。display意为“展示”，故选B项。</a:t>
            </a:r>
            <a:endParaRPr lang="en-US" altLang="zh-CN" sz="2200" dirty="0"/>
          </a:p>
        </p:txBody>
      </p:sp>
      <p:sp>
        <p:nvSpPr>
          <p:cNvPr id="5" name="QC_6_BD.469_1#fc1585d85.choices?vja=1&amp;pid=ab4fd673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.prevent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B.reveal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.announce</a:t>
            </a:r>
            <a:endParaRPr lang="en-US" altLang="zh-CN" sz="2000" dirty="0"/>
          </a:p>
        </p:txBody>
      </p:sp>
      <p:sp>
        <p:nvSpPr>
          <p:cNvPr id="6" name="QC_6_AN.470_1#fc1585d85.bracket?vja=1&amp;pid=ab4fd6738&amp;color=0,0,0&amp;vpa=202&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471_1#fc1585d85?vja=1&amp;pid=ab4fd6738&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garbage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again并结合语境可知，此处表示目标是确保从山上收集的垃圾最终不再进入垃圾场。故选C项。</a:t>
            </a:r>
            <a:endParaRPr lang="en-US" altLang="zh-CN" sz="2200" dirty="0"/>
          </a:p>
        </p:txBody>
      </p:sp>
      <p:sp>
        <p:nvSpPr>
          <p:cNvPr id="8" name="QC_6_BD.472_1#d3ef10967.choices?vja=1&amp;pid=ab4fd6738&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.expand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B.launch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C.complete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.lead</a:t>
            </a:r>
            <a:endParaRPr lang="en-US" altLang="zh-CN" sz="2000" dirty="0"/>
          </a:p>
        </p:txBody>
      </p:sp>
      <p:sp>
        <p:nvSpPr>
          <p:cNvPr id="9" name="QC_6_AN.473_1#d3ef10967.bracket?vja=1&amp;pid=ab4fd6738&amp;color=0,0,0&amp;vpa=203&amp;vtp=1"/>
          <p:cNvSpPr/>
          <p:nvPr/>
        </p:nvSpPr>
        <p:spPr>
          <a:xfrm>
            <a:off x="1303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74_1#d3ef10967?vja=1&amp;pid=ab4fd6738&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根据下文Acharya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searching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partners可知，阿查里雅说她们正在寻找更多的合作伙伴，所以应是希望扩大这个项目。故选A项。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64_1#c0cbdb1e8?vja=1&amp;pid=39c713910&amp;color=0,0,0&amp;vtp=1&amp;bt=1"/>
          <p:cNvSpPr/>
          <p:nvPr/>
        </p:nvSpPr>
        <p:spPr>
          <a:xfrm>
            <a:off x="722376" y="896112"/>
            <a:ext cx="10753344" cy="568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Morrie,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Tuesday,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1" dirty="0">
                <a:solidFill>
                  <a:srgbClr val="000000"/>
                </a:solidFill>
                <a:latin typeface="Times New Roman" pitchFamily="34" charset="0"/>
                <a:ea typeface="微软雅黑" pitchFamily="34" charset="-122"/>
                <a:cs typeface="Times New Roman" pitchFamily="34" charset="-120"/>
              </a:rPr>
              <a:t>Tuesdays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with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Morrie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Arthur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instead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pessimism.He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value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Marty.7.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stop</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friendship.10.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3" name="QM_6_AN.65_1#c0cbdb1e8.blank?vja=1&amp;pid=39c713910&amp;color=0,0,0&amp;vpa=36&amp;vtp=1"/>
          <p:cNvSpPr/>
          <p:nvPr/>
        </p:nvSpPr>
        <p:spPr>
          <a:xfrm>
            <a:off x="7841742" y="1226312"/>
            <a:ext cx="930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dying</a:t>
            </a:r>
            <a:endParaRPr lang="en-US" altLang="zh-CN" sz="2000" dirty="0"/>
          </a:p>
        </p:txBody>
      </p:sp>
      <p:sp>
        <p:nvSpPr>
          <p:cNvPr id="4" name="QM_6_AN.66_1#c0cbdb1e8.blank?vja=1&amp;pid=39c713910&amp;color=0,0,0&amp;vpa=37&amp;vtp=1"/>
          <p:cNvSpPr/>
          <p:nvPr/>
        </p:nvSpPr>
        <p:spPr>
          <a:xfrm>
            <a:off x="4530916" y="2001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M_6_AN.67_1#c0cbdb1e8.blank?vja=1&amp;pid=39c713910&amp;color=0,0,0&amp;vpa=38&amp;vtp=1"/>
          <p:cNvSpPr/>
          <p:nvPr/>
        </p:nvSpPr>
        <p:spPr>
          <a:xfrm>
            <a:off x="5055235" y="2750312"/>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pleasantly</a:t>
            </a:r>
            <a:endParaRPr lang="en-US" altLang="zh-CN" sz="2000" dirty="0"/>
          </a:p>
        </p:txBody>
      </p:sp>
      <p:sp>
        <p:nvSpPr>
          <p:cNvPr id="6" name="QM_6_AN.68_1#c0cbdb1e8.blank?vja=1&amp;pid=39c713910&amp;color=0,0,0&amp;vpa=39&amp;vtp=1"/>
          <p:cNvSpPr/>
          <p:nvPr/>
        </p:nvSpPr>
        <p:spPr>
          <a:xfrm>
            <a:off x="4007549" y="3144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7" name="QM_6_AN.69_1#c0cbdb1e8.blank?vja=1&amp;pid=39c713910&amp;color=0,0,0&amp;vpa=40&amp;vtp=1"/>
          <p:cNvSpPr/>
          <p:nvPr/>
        </p:nvSpPr>
        <p:spPr>
          <a:xfrm>
            <a:off x="10417175" y="3144012"/>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8" name="QM_6_AN.70_1#c0cbdb1e8.blank?vja=1&amp;pid=39c713910&amp;color=0,0,0&amp;vpa=41&amp;vtp=1"/>
          <p:cNvSpPr/>
          <p:nvPr/>
        </p:nvSpPr>
        <p:spPr>
          <a:xfrm>
            <a:off x="947801" y="4287012"/>
            <a:ext cx="21732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awakened</a:t>
            </a:r>
            <a:endParaRPr lang="en-US" altLang="zh-CN" sz="2000" dirty="0"/>
          </a:p>
        </p:txBody>
      </p:sp>
      <p:sp>
        <p:nvSpPr>
          <p:cNvPr id="9" name="QM_6_AN.71_1#c0cbdb1e8.blank?vja=1&amp;pid=39c713910&amp;color=0,0,0&amp;vpa=42&amp;vtp=1"/>
          <p:cNvSpPr/>
          <p:nvPr/>
        </p:nvSpPr>
        <p:spPr>
          <a:xfrm>
            <a:off x="1639316" y="4668012"/>
            <a:ext cx="989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However</a:t>
            </a:r>
            <a:endParaRPr lang="en-US" altLang="zh-CN" sz="2000" dirty="0"/>
          </a:p>
        </p:txBody>
      </p:sp>
      <p:sp>
        <p:nvSpPr>
          <p:cNvPr id="10" name="QM_6_AN.72_1#c0cbdb1e8.blank?vja=1&amp;pid=39c713910&amp;color=0,0,0&amp;vpa=43&amp;vtp=1"/>
          <p:cNvSpPr/>
          <p:nvPr/>
        </p:nvSpPr>
        <p:spPr>
          <a:xfrm>
            <a:off x="973201" y="5049012"/>
            <a:ext cx="12398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consider</a:t>
            </a:r>
            <a:endParaRPr lang="en-US" altLang="zh-CN" sz="2000" dirty="0"/>
          </a:p>
        </p:txBody>
      </p:sp>
      <p:sp>
        <p:nvSpPr>
          <p:cNvPr id="11" name="QM_6_AN.73_1#c0cbdb1e8.blank?vja=1&amp;pid=39c713910&amp;color=0,0,0&amp;vpa=44&amp;vtp=1"/>
          <p:cNvSpPr/>
          <p:nvPr/>
        </p:nvSpPr>
        <p:spPr>
          <a:xfrm>
            <a:off x="8803894" y="5430012"/>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touched</a:t>
            </a:r>
            <a:endParaRPr lang="en-US" altLang="zh-CN" sz="2000" dirty="0"/>
          </a:p>
        </p:txBody>
      </p:sp>
      <p:sp>
        <p:nvSpPr>
          <p:cNvPr id="12" name="QM_6_AN.74_1#c0cbdb1e8.blank?vja=1&amp;pid=39c713910&amp;color=0,0,0&amp;vpa=45&amp;vtp=1"/>
          <p:cNvSpPr/>
          <p:nvPr/>
        </p:nvSpPr>
        <p:spPr>
          <a:xfrm>
            <a:off x="5782310" y="5798312"/>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Learning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6_BD.475_1#af3b0909f.choices?vja=1&amp;pid=ab4fd673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.distant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B.sustainable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C.profitable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.blooming</a:t>
            </a:r>
            <a:endParaRPr lang="en-US" altLang="zh-CN" sz="2000" dirty="0"/>
          </a:p>
        </p:txBody>
      </p:sp>
      <p:sp>
        <p:nvSpPr>
          <p:cNvPr id="3" name="QC_6_AN.476_1#af3b0909f.bracket?vja=1&amp;pid=ab4fd6738&amp;color=0,0,0&amp;vpa=204&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77_1#af3b0909f?vja=1&amp;pid=ab4fd6738&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根据上文a（n）____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sustainable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management和下文“each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rope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women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mountains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clean”并结合文章中心思想可知，她们正在努力建立一个可持续的未来，将登山垃圾回收利用，既帮助当地女性谋生，又保持山区清洁，符合可持续发展理念。故选B项。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M_5_BD.478_1#0cf2170d3?vja=1&amp;pid=e245faf9f&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[福建漳州一中2025高二期中]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Avenue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several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prehistoric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collection.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published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Ancient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China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115</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Objects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exhibition.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extravagantly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coronet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（冠冕）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gallery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coronet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Xiaoduan,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Emperor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Shenzong,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splendour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stones.It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visitors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a:t>
            </a:r>
            <a:r>
              <a:rPr lang="en-US" altLang="zh-CN" sz="100" b="0" i="0" kern="0" spc="-99900" dirty="0">
                <a:solidFill>
                  <a:srgbClr val="FFFFFF"/>
                </a:solidFill>
                <a:latin typeface="Times New Roman" pitchFamily="34" charset="0"/>
                <a:ea typeface="微软雅黑" pitchFamily="34" charset="-122"/>
                <a:cs typeface="Times New Roman" pitchFamily="34" charset="-120"/>
              </a:rPr>
              <a:t>#1.1.1</a:t>
            </a:r>
            <a:endParaRPr lang="en-US" altLang="zh-CN" sz="2000" dirty="0"/>
          </a:p>
        </p:txBody>
      </p:sp>
      <p:sp>
        <p:nvSpPr>
          <p:cNvPr id="3" name="QM_5_AN.479_1#0cf2170d3.blank?vja=1&amp;pid=e245faf9f&amp;color=0,0,0&amp;vpa=205&amp;vtp=1"/>
          <p:cNvSpPr/>
          <p:nvPr/>
        </p:nvSpPr>
        <p:spPr>
          <a:xfrm>
            <a:off x="7816215" y="1236804"/>
            <a:ext cx="78898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4" name="QM_5_AN.480_1#0cf2170d3.blank?vja=1&amp;pid=e245faf9f&amp;color=0,0,0&amp;vpa=206&amp;vtp=1"/>
          <p:cNvSpPr/>
          <p:nvPr/>
        </p:nvSpPr>
        <p:spPr>
          <a:xfrm>
            <a:off x="7797800" y="1599008"/>
            <a:ext cx="9144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galleries</a:t>
            </a:r>
            <a:endParaRPr lang="en-US" altLang="zh-CN" sz="2000" dirty="0"/>
          </a:p>
        </p:txBody>
      </p:sp>
      <p:sp>
        <p:nvSpPr>
          <p:cNvPr id="5" name="QM_5_AN.481_1#0cf2170d3.blank?vja=1&amp;pid=e245faf9f&amp;color=0,0,0&amp;vpa=207&amp;vtp=1"/>
          <p:cNvSpPr/>
          <p:nvPr/>
        </p:nvSpPr>
        <p:spPr>
          <a:xfrm>
            <a:off x="5078603" y="2736420"/>
            <a:ext cx="296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6" name="QM_5_AN.482_1#0cf2170d3.blank?vja=1&amp;pid=e245faf9f&amp;color=0,0,0&amp;vpa=208&amp;vtp=1"/>
          <p:cNvSpPr/>
          <p:nvPr/>
        </p:nvSpPr>
        <p:spPr>
          <a:xfrm>
            <a:off x="2797810" y="3098624"/>
            <a:ext cx="122555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introducing</a:t>
            </a:r>
            <a:endParaRPr lang="en-US" altLang="zh-CN" sz="2000" dirty="0"/>
          </a:p>
        </p:txBody>
      </p:sp>
      <p:sp>
        <p:nvSpPr>
          <p:cNvPr id="7" name="QM_5_AN.483_1#0cf2170d3.blank?vja=1&amp;pid=e245faf9f&amp;color=0,0,0&amp;vpa=209&amp;vtp=1"/>
          <p:cNvSpPr/>
          <p:nvPr/>
        </p:nvSpPr>
        <p:spPr>
          <a:xfrm>
            <a:off x="1905381" y="4610940"/>
            <a:ext cx="677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8" name="QM_5_AN.484_1#0cf2170d3.blank?vja=1&amp;pid=e245faf9f&amp;color=0,0,0&amp;vpa=210&amp;vtp=1"/>
          <p:cNvSpPr/>
          <p:nvPr/>
        </p:nvSpPr>
        <p:spPr>
          <a:xfrm>
            <a:off x="7888034" y="4973144"/>
            <a:ext cx="7747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vividly</a:t>
            </a:r>
            <a:endParaRPr lang="en-US" altLang="zh-CN" sz="2000" dirty="0"/>
          </a:p>
        </p:txBody>
      </p:sp>
      <p:sp>
        <p:nvSpPr>
          <p:cNvPr id="9" name="QM_5_AN.485_1#0cf2170d3.blank?vja=1&amp;pid=e245faf9f&amp;color=0,0,0&amp;vpa=211&amp;vtp=1"/>
          <p:cNvSpPr/>
          <p:nvPr/>
        </p:nvSpPr>
        <p:spPr>
          <a:xfrm>
            <a:off x="10387838" y="5360748"/>
            <a:ext cx="4365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M_5_BD.486_1#0cf2170d3?vja=1&amp;pid=e245faf9f&amp;color=0,0,0&amp;mp=1&amp;vtp=1&amp;bt=1"/>
          <p:cNvSpPr/>
          <p:nvPr/>
        </p:nvSpPr>
        <p:spPr>
          <a:xfrm>
            <a:off x="722376" y="896112"/>
            <a:ext cx="10753344" cy="148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visitors.Zhao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Jingshu,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curiosity.”</a:t>
            </a:r>
            <a:r>
              <a:rPr lang="en-US" altLang="zh-CN" sz="100" b="0" i="0" kern="0" spc="-99900" dirty="0">
                <a:solidFill>
                  <a:srgbClr val="FFFFFF"/>
                </a:solidFill>
                <a:latin typeface="Times New Roman" pitchFamily="34" charset="0"/>
                <a:ea typeface="微软雅黑" pitchFamily="34" charset="-122"/>
                <a:cs typeface="Times New Roman" pitchFamily="34" charset="-120"/>
              </a:rPr>
              <a:t>#1.1.2</a:t>
            </a:r>
            <a:endParaRPr lang="en-US" altLang="zh-CN" sz="2000" dirty="0"/>
          </a:p>
        </p:txBody>
      </p:sp>
      <p:sp>
        <p:nvSpPr>
          <p:cNvPr id="3" name="QM_5_AN.487_1#0cf2170d3.blank?vja=1&amp;pid=e245faf9f&amp;color=0,0,0&amp;mp=1&amp;vpa=212&amp;vtp=1"/>
          <p:cNvSpPr/>
          <p:nvPr/>
        </p:nvSpPr>
        <p:spPr>
          <a:xfrm>
            <a:off x="3401441" y="858012"/>
            <a:ext cx="129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4" name="QM_5_AN.488_1#0cf2170d3.blank?vja=1&amp;pid=e245faf9f&amp;color=0,0,0&amp;mp=1&amp;vpa=213&amp;vtp=1"/>
          <p:cNvSpPr/>
          <p:nvPr/>
        </p:nvSpPr>
        <p:spPr>
          <a:xfrm>
            <a:off x="2424811" y="1239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5" name="QM_5_AN.489_1#0cf2170d3.blank?vja=1&amp;pid=e245faf9f&amp;color=0,0,0&amp;mp=1&amp;vpa=214&amp;vtp=1"/>
          <p:cNvSpPr/>
          <p:nvPr/>
        </p:nvSpPr>
        <p:spPr>
          <a:xfrm>
            <a:off x="1100201" y="1620012"/>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educational</a:t>
            </a:r>
            <a:endParaRPr lang="en-US" altLang="zh-CN" sz="2000" dirty="0"/>
          </a:p>
        </p:txBody>
      </p:sp>
      <p:sp>
        <p:nvSpPr>
          <p:cNvPr id="6" name="QM_5_EX.490_1#0cf2170d3?vja=1&amp;pid=e245faf9f&amp;color=0,0,0&amp;vtp=1"/>
          <p:cNvSpPr/>
          <p:nvPr/>
        </p:nvSpPr>
        <p:spPr>
          <a:xfrm>
            <a:off x="722376" y="2426398"/>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本文是一篇说明文。文章介绍了中国国家博物馆的“古代中国”展览的相关情况，并重点介绍了该馆近期出版的书籍《思接千载：115件文物里的古代中国》。</a:t>
            </a:r>
            <a:endParaRPr lang="en-US" altLang="zh-CN" sz="2000" dirty="0"/>
          </a:p>
        </p:txBody>
      </p:sp>
      <p:sp>
        <p:nvSpPr>
          <p:cNvPr id="7" name="QB_6_BD.491_1#bb655089f?vja=1&amp;pid=0cf2170d3&amp;color=0,0,0&amp;vtp=1"/>
          <p:cNvSpPr/>
          <p:nvPr/>
        </p:nvSpPr>
        <p:spPr>
          <a:xfrm>
            <a:off x="722376" y="31898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8" name="QB_6_AN.492_1#bb655089f.blank?vja=1&amp;pid=0cf2170d3&amp;color=0,0,0&amp;vpa=215&amp;vtp=1"/>
          <p:cNvSpPr/>
          <p:nvPr/>
        </p:nvSpPr>
        <p:spPr>
          <a:xfrm>
            <a:off x="998601" y="3151759"/>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located</a:t>
            </a:r>
            <a:endParaRPr lang="en-US" altLang="zh-CN" sz="2000" dirty="0"/>
          </a:p>
        </p:txBody>
      </p:sp>
      <p:sp>
        <p:nvSpPr>
          <p:cNvPr id="9" name="QB_6_AS.493_1#bb655089f?vja=1&amp;pid=0cf2170d3&amp;color=0,0,0&amp;vtp=1"/>
          <p:cNvSpPr/>
          <p:nvPr/>
        </p:nvSpPr>
        <p:spPr>
          <a:xfrm>
            <a:off x="722376" y="36145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句意为：常设的“古代中国”基本陈列是许多游客参观位于北京市中心长安街的中国国家博物馆时的第一站。be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in/on/at</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为固定搭配，意为“坐落于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”，此处在句中作后置定语，修饰the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Museum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China，故填located。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B_6_BD.494_1#4495ab62a?vja=1&amp;pid=0cf2170d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6_AN.495_1#4495ab62a.blank?vja=1&amp;pid=0cf2170d3&amp;color=0,0,0&amp;mp=1&amp;vpa=216&amp;vtp=1"/>
          <p:cNvSpPr/>
          <p:nvPr/>
        </p:nvSpPr>
        <p:spPr>
          <a:xfrm>
            <a:off x="1011301" y="845313"/>
            <a:ext cx="914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galleries</a:t>
            </a:r>
            <a:endParaRPr lang="en-US" altLang="zh-CN" sz="2000" dirty="0"/>
          </a:p>
        </p:txBody>
      </p:sp>
      <p:sp>
        <p:nvSpPr>
          <p:cNvPr id="4" name="QB_6_AS.496_1#4495ab62a?vja=1&amp;pid=0cf2170d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句意为：该展览涵盖了几个展厅，记录了中国从史前时期到清朝的历史。gallery为可数名词，且其前有限定词several修饰，设空处应填名词复数形式。故填galleries。</a:t>
            </a:r>
            <a:endParaRPr lang="en-US" altLang="zh-CN" sz="2200" dirty="0"/>
          </a:p>
        </p:txBody>
      </p:sp>
      <p:sp>
        <p:nvSpPr>
          <p:cNvPr id="5" name="QB_6_BD.497_1#72cc57614?vja=1&amp;pid=0cf2170d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6_AN.498_1#72cc57614.blank?vja=1&amp;pid=0cf2170d3&amp;color=0,0,0&amp;vpa=217&amp;vtp=1"/>
          <p:cNvSpPr/>
          <p:nvPr/>
        </p:nvSpPr>
        <p:spPr>
          <a:xfrm>
            <a:off x="1062101" y="2084959"/>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7" name="QB_6_AS.499_1#72cc57614?vja=1&amp;pid=0cf2170d3&amp;color=0,0,0&amp;vtp=1"/>
          <p:cNvSpPr/>
          <p:nvPr/>
        </p:nvSpPr>
        <p:spPr>
          <a:xfrm>
            <a:off x="722376" y="2547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句意为：最近，该博物馆出版了一本增进知识的书籍，书名为《思接千载：115件文物里的古代中国》，介绍了该展览中展出的115件具有历史和文化价值的精美展品。设空处修饰informative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book，结合句意可知，此处泛指“一本增进知识的书”，应用不定冠词修饰；且informative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B_6_BD.500_1#b4c97008a?vja=1&amp;pid=0cf2170d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6_AN.501_1#b4c97008a.blank?vja=1&amp;pid=0cf2170d3&amp;color=0,0,0&amp;vpa=218&amp;vtp=1"/>
          <p:cNvSpPr/>
          <p:nvPr/>
        </p:nvSpPr>
        <p:spPr>
          <a:xfrm>
            <a:off x="1036701" y="845313"/>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introducing</a:t>
            </a:r>
            <a:endParaRPr lang="en-US" altLang="zh-CN" sz="2000" dirty="0"/>
          </a:p>
        </p:txBody>
      </p:sp>
      <p:sp>
        <p:nvSpPr>
          <p:cNvPr id="4" name="QB_6_AS.502_1#b4c97008a?vja=1&amp;pid=0cf2170d3&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句意见上一题解析。句中已有谓语动词published，故设空处应用非谓语动词；introduce与其逻辑主语book之间为主动关系，应用现在分词形式。故填introducing。</a:t>
            </a:r>
            <a:endParaRPr lang="en-US" altLang="zh-CN" sz="2200" dirty="0"/>
          </a:p>
        </p:txBody>
      </p:sp>
      <p:sp>
        <p:nvSpPr>
          <p:cNvPr id="5" name="QB_6_BD.503_1#8b197c690?vja=1&amp;pid=0cf2170d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504_1#8b197c690.blank?vja=1&amp;pid=0cf2170d3&amp;color=0,0,0&amp;vpa=219&amp;vtp=1"/>
          <p:cNvSpPr/>
          <p:nvPr/>
        </p:nvSpPr>
        <p:spPr>
          <a:xfrm>
            <a:off x="1062101" y="2084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505_1#8b197c690?vja=1&amp;pid=0cf2170d3&amp;color=0,0,0&amp;vtp=1"/>
          <p:cNvSpPr/>
          <p:nvPr/>
        </p:nvSpPr>
        <p:spPr>
          <a:xfrm>
            <a:off x="722376" y="2547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句意为：这本书中所介绍的手工艺品包括一顶装饰华丽的明代皇后冠冕，它吸引了众多游客排起长队，只为在其展出的展厅中短暂地一睹其风采。设空处引导限制性定语从句，修饰表示地点的先行词the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gallery，关系词在从句中作地点状语，故应用关系副词where引导该从句。</a:t>
            </a:r>
            <a:endParaRPr lang="en-US" altLang="zh-CN" sz="2200" dirty="0"/>
          </a:p>
        </p:txBody>
      </p:sp>
      <p:sp>
        <p:nvSpPr>
          <p:cNvPr id="8" name="QB_6_BD.506_1#796eb323d?vja=1&amp;pid=0cf2170d3&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6_AN.507_1#796eb323d.blank?vja=1&amp;pid=0cf2170d3&amp;color=0,0,0&amp;vpa=220&amp;vtp=1"/>
          <p:cNvSpPr/>
          <p:nvPr/>
        </p:nvSpPr>
        <p:spPr>
          <a:xfrm>
            <a:off x="1011301" y="3685159"/>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vividly</a:t>
            </a:r>
            <a:endParaRPr lang="en-US" altLang="zh-CN" sz="2000" dirty="0"/>
          </a:p>
        </p:txBody>
      </p:sp>
      <p:sp>
        <p:nvSpPr>
          <p:cNvPr id="10" name="QB_6_AS.508_1#796eb323d?vja=1&amp;pid=0cf2170d3&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句意为：数千颗珍珠和宝石生动地证明了它的华贵。设空处修饰谓语is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evidenced，作状语，应用副词。故填vividly。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6_BD.509_1#40b427382?vja=1&amp;pid=0cf2170d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6_AN.510_1#40b427382.blank?vja=1&amp;pid=0cf2170d3&amp;color=0,0,0&amp;vpa=221&amp;vtp=1"/>
          <p:cNvSpPr/>
          <p:nvPr/>
        </p:nvSpPr>
        <p:spPr>
          <a:xfrm>
            <a:off x="1049401"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6_AS.511_1#40b427382?vja=1&amp;pid=0cf2170d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句意为：它在游客中如此受欢迎，以至于该博物馆基于它设计的文创产品需求量很大。分析句子结构并结合句意可知，此处为so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引导的结果状语从句，表示“如此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以至于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”。故填that。</a:t>
            </a:r>
            <a:endParaRPr lang="en-US" altLang="zh-CN" sz="2200" dirty="0"/>
          </a:p>
        </p:txBody>
      </p:sp>
      <p:sp>
        <p:nvSpPr>
          <p:cNvPr id="5" name="QB_6_BD.512_1#ba1cd7550?vja=1&amp;pid=0cf2170d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513_1#ba1cd7550.blank?vja=1&amp;pid=0cf2170d3&amp;color=0,0,0&amp;vpa=222&amp;vtp=1"/>
          <p:cNvSpPr/>
          <p:nvPr/>
        </p:nvSpPr>
        <p:spPr>
          <a:xfrm>
            <a:off x="998601" y="2465959"/>
            <a:ext cx="129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written</a:t>
            </a:r>
            <a:endParaRPr lang="en-US" altLang="zh-CN" sz="2000" dirty="0"/>
          </a:p>
        </p:txBody>
      </p:sp>
      <p:sp>
        <p:nvSpPr>
          <p:cNvPr id="7" name="QB_6_AS.514_1#ba1cd7550?vja=1&amp;pid=0cf2170d3&amp;color=0,0,0&amp;vtp=1"/>
          <p:cNvSpPr/>
          <p:nvPr/>
        </p:nvSpPr>
        <p:spPr>
          <a:xfrm>
            <a:off x="722376" y="29287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句意为：这本书的内容是由博物馆的九名工作人员撰写的，他们在撰写文稿、进行口头导览、设计面向年轻参观者的公共活动和教育课程方面有丰富经验。设空处在主句中作谓语，主句主语The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text与动词write之间为被动关系，应用被动语态；根据上下文可知，书籍已出版，撰写的动作应发生在过去，应用一般过去时；text意为“（书的）正文”时为不可数名词，助动词用was。故填was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written。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6_BD.515_1#0e727b276?vja=1&amp;pid=0cf2170d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516_1#0e727b276.blank?vja=1&amp;pid=0cf2170d3&amp;color=0,0,0&amp;mp=1&amp;vpa=223&amp;vtp=1"/>
          <p:cNvSpPr/>
          <p:nvPr/>
        </p:nvSpPr>
        <p:spPr>
          <a:xfrm>
            <a:off x="1024001"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4" name="QB_6_AS.517_1#0e727b276?vja=1&amp;pid=0cf2170d3&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方面有经验”。故填in。</a:t>
            </a:r>
            <a:endParaRPr lang="en-US" altLang="zh-CN" sz="2200" dirty="0"/>
          </a:p>
        </p:txBody>
      </p:sp>
      <p:sp>
        <p:nvSpPr>
          <p:cNvPr id="5" name="QB_6_BD.518_1#98e39498a?vja=1&amp;pid=0cf2170d3&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6_AN.519_1#98e39498a.blank?vja=1&amp;pid=0cf2170d3&amp;color=0,0,0&amp;vpa=224&amp;vtp=1"/>
          <p:cNvSpPr/>
          <p:nvPr/>
        </p:nvSpPr>
        <p:spPr>
          <a:xfrm>
            <a:off x="1163701" y="2084959"/>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educational</a:t>
            </a:r>
            <a:endParaRPr lang="en-US" altLang="zh-CN" sz="2000" dirty="0"/>
          </a:p>
        </p:txBody>
      </p:sp>
      <p:sp>
        <p:nvSpPr>
          <p:cNvPr id="7" name="QB_6_AS.520_1#98e39498a?vja=1&amp;pid=0cf2170d3&amp;color=0,0,0&amp;vtp=1"/>
          <p:cNvSpPr/>
          <p:nvPr/>
        </p:nvSpPr>
        <p:spPr>
          <a:xfrm>
            <a:off x="722376" y="2506282"/>
            <a:ext cx="11010900"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句意见第8题解析。设空处在句中作定语，修饰名词courses，应用形容词。故填educational。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O_5_BD.521_1#68bc7f970?vja=1&amp;pid=6a076e754&amp;color=0,0,0&amp;vtp=1&amp;bt=1"/>
          <p:cNvSpPr/>
          <p:nvPr/>
        </p:nvSpPr>
        <p:spPr>
          <a:xfrm>
            <a:off x="722376" y="896112"/>
            <a:ext cx="10753344" cy="4533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（校长）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alumni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association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（校友会）.He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panicky.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fluently.Even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anxiety.What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regret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O_5_BD.521_2#68bc7f970?vja=0&amp;pid=6a076e754&amp;color=0,0,0&amp;mp=1&amp;vtp=1&amp;bt=1"/>
          <p:cNvSpPr/>
          <p:nvPr/>
        </p:nvSpPr>
        <p:spPr>
          <a:xfrm>
            <a:off x="722376" y="896112"/>
            <a:ext cx="10753344" cy="377425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trembling.When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heartbeat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properly.I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Anxiety.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speech._____________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a:t>
            </a:r>
            <a:r>
              <a:rPr lang="en-US" altLang="zh-CN" sz="100" b="0" i="0" kern="0" spc="-99900" dirty="0">
                <a:solidFill>
                  <a:srgbClr val="FFFFFF"/>
                </a:solidFill>
                <a:latin typeface="Times New Roman" pitchFamily="34" charset="0"/>
                <a:ea typeface="微软雅黑" pitchFamily="34" charset="-122"/>
                <a:cs typeface="Times New Roman" pitchFamily="34" charset="-120"/>
              </a:rPr>
              <a:t>#1.6</a:t>
            </a: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O_5_AS.523_1#68bc7f970?vja=1&amp;pid=6a076e754&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16" name="QO_5_AS.523_2#68bc7f970?colgroup=6,34&amp;vja=1&amp;pid=6a076e754&amp;color=0,0,0&amp;vtp=1"/>
          <p:cNvGraphicFramePr>
            <a:graphicFrameLocks noGrp="1"/>
          </p:cNvGraphicFramePr>
          <p:nvPr>
            <p:extLst>
              <p:ext uri="{D42A27DB-BD31-4B8C-83A1-F6EECF244321}">
                <p14:modId xmlns:p14="http://schemas.microsoft.com/office/powerpoint/2010/main" val="1676048774"/>
              </p:ext>
            </p:extLst>
          </p:nvPr>
        </p:nvGraphicFramePr>
        <p:xfrm>
          <a:off x="722376" y="1765124"/>
          <a:ext cx="10725912" cy="2462530"/>
        </p:xfrm>
        <a:graphic>
          <a:graphicData uri="http://schemas.openxmlformats.org/drawingml/2006/table">
            <a:tbl>
              <a:tblPr/>
              <a:tblGrid>
                <a:gridCol w="1691640">
                  <a:extLst>
                    <a:ext uri="{9D8B030D-6E8A-4147-A177-3AD203B41FA5}">
                      <a16:colId xmlns:a16="http://schemas.microsoft.com/office/drawing/2014/main" val="20000"/>
                    </a:ext>
                  </a:extLst>
                </a:gridCol>
                <a:gridCol w="9034272">
                  <a:extLst>
                    <a:ext uri="{9D8B030D-6E8A-4147-A177-3AD203B41FA5}">
                      <a16:colId xmlns:a16="http://schemas.microsoft.com/office/drawing/2014/main" val="20001"/>
                    </a:ext>
                  </a:extLst>
                </a:gridCol>
              </a:tblGrid>
              <a:tr h="121881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本文主要讲述了作者的高中校长邀请作者作为校友会代表去作演讲，但作者即使做了充足的准备也感到很焦虑，害怕自己发挥不好。当作演讲的时候，由于感到非常紧张，作者表现不佳，由此意识到自己在公共演讲方面的不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作者、作者的高中校长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7372">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作者在作演讲时表现不佳，他如何克服公共演讲焦虑。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fade">
                                      <p:cBhvr>
                                        <p:cTn id="16"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TotalTime>
  <Words>12102</Words>
  <Application>Microsoft Office PowerPoint</Application>
  <PresentationFormat>宽屏</PresentationFormat>
  <Paragraphs>826</Paragraphs>
  <Slides>103</Slides>
  <Notes>100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103</vt:i4>
      </vt:variant>
    </vt:vector>
  </HeadingPairs>
  <TitlesOfParts>
    <vt:vector size="112"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2025-10-22T12:46:23Z</dcterms:created>
  <dcterms:modified xsi:type="dcterms:W3CDTF">2025-10-23T00:30:55Z</dcterms:modified>
  <cp:category/>
  <cp:contentStatus/>
</cp:coreProperties>
</file>